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sldIdLst>
    <p:sldId id="273" r:id="rId2"/>
    <p:sldId id="274" r:id="rId3"/>
    <p:sldId id="258" r:id="rId4"/>
    <p:sldId id="276" r:id="rId5"/>
    <p:sldId id="268" r:id="rId6"/>
    <p:sldId id="270" r:id="rId7"/>
    <p:sldId id="271" r:id="rId8"/>
    <p:sldId id="259" r:id="rId9"/>
    <p:sldId id="260" r:id="rId10"/>
    <p:sldId id="264" r:id="rId11"/>
    <p:sldId id="265" r:id="rId12"/>
    <p:sldId id="267" r:id="rId13"/>
    <p:sldId id="266"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C0878-3B0E-4FD9-8BE3-4498726B3E7E}" v="2" dt="2022-12-05T02:13:06.228"/>
    <p1510:client id="{21FB8DF0-8C7F-4A7F-BE41-2A72C3B4B984}" v="20" dt="2022-12-05T01:21:52.627"/>
    <p1510:client id="{5E07AC1F-2619-495A-8231-C1B2A9769C46}" v="314" dt="2022-12-05T21:55:14.975"/>
    <p1510:client id="{6424B50C-D14E-AFE5-467C-E82ADD5E9B34}" v="2" dt="2022-12-05T01:45:46.955"/>
    <p1510:client id="{8B47E4AB-DA0A-336E-BE0C-79B51E972740}" v="9" dt="2022-12-05T02:52:17.992"/>
    <p1510:client id="{8CA1842C-C9EB-82F4-80FC-7D41A5B2E2BE}" v="123" dt="2022-12-05T21:43:08.862"/>
    <p1510:client id="{9B13585E-8195-4157-B509-88B68FC8D5B9}" v="1460" dt="2022-12-05T22:50:53.682"/>
    <p1510:client id="{ACD93A40-C8CA-DF0D-5780-7EAB2B6816F4}" v="163" dt="2022-12-05T21:52:32.185"/>
    <p1510:client id="{C1FDDF9D-5EE9-1A68-7515-257F1CC5CF26}" v="15" dt="2022-12-05T21:49:38.601"/>
    <p1510:client id="{DADDD85D-BF24-CB35-80DF-0EAAE4BD8959}" v="82" dt="2022-12-05T05:14:06.487"/>
    <p1510:client id="{DEF55BB6-A7FF-8EFF-2418-CD21EF90DE4B}" v="3" dt="2022-12-05T21:08:33.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8EEED-3D45-4010-9C50-AD66894120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F68338E-697C-4131-B9A8-1DBBBE601776}">
      <dgm:prSet/>
      <dgm:spPr/>
      <dgm:t>
        <a:bodyPr/>
        <a:lstStyle/>
        <a:p>
          <a:pPr>
            <a:lnSpc>
              <a:spcPct val="100000"/>
            </a:lnSpc>
          </a:pPr>
          <a:r>
            <a:rPr lang="en-US" b="1" i="1"/>
            <a:t>Flat and Flat-mates</a:t>
          </a:r>
          <a:endParaRPr lang="en-US"/>
        </a:p>
      </dgm:t>
    </dgm:pt>
    <dgm:pt modelId="{0CFC256D-5A7B-413D-BA56-751CBBFDED6B}" type="parTrans" cxnId="{08EB9877-D9D8-4514-B912-B8E9F43ADC8A}">
      <dgm:prSet/>
      <dgm:spPr/>
      <dgm:t>
        <a:bodyPr/>
        <a:lstStyle/>
        <a:p>
          <a:endParaRPr lang="en-US"/>
        </a:p>
      </dgm:t>
    </dgm:pt>
    <dgm:pt modelId="{69782D84-B559-488B-BF34-6A64D564C584}" type="sibTrans" cxnId="{08EB9877-D9D8-4514-B912-B8E9F43ADC8A}">
      <dgm:prSet/>
      <dgm:spPr/>
      <dgm:t>
        <a:bodyPr/>
        <a:lstStyle/>
        <a:p>
          <a:endParaRPr lang="en-US"/>
        </a:p>
      </dgm:t>
    </dgm:pt>
    <dgm:pt modelId="{40D0DD48-AC0A-42AD-B6D6-166EEC5EE592}">
      <dgm:prSet/>
      <dgm:spPr/>
      <dgm:t>
        <a:bodyPr/>
        <a:lstStyle/>
        <a:p>
          <a:pPr>
            <a:lnSpc>
              <a:spcPct val="100000"/>
            </a:lnSpc>
          </a:pPr>
          <a:r>
            <a:rPr lang="en-US" b="1"/>
            <a:t>One stop solution to your housing needs as an international student in the US.</a:t>
          </a:r>
          <a:endParaRPr lang="en-US"/>
        </a:p>
      </dgm:t>
    </dgm:pt>
    <dgm:pt modelId="{CA187FE7-E4CF-4B83-86FB-ECCE17926742}" type="parTrans" cxnId="{1D5C749B-4C67-4FAD-8F2D-B4062F2B9779}">
      <dgm:prSet/>
      <dgm:spPr/>
      <dgm:t>
        <a:bodyPr/>
        <a:lstStyle/>
        <a:p>
          <a:endParaRPr lang="en-US"/>
        </a:p>
      </dgm:t>
    </dgm:pt>
    <dgm:pt modelId="{5043D093-36F6-4B35-BDEE-37D38F1E5699}" type="sibTrans" cxnId="{1D5C749B-4C67-4FAD-8F2D-B4062F2B9779}">
      <dgm:prSet/>
      <dgm:spPr/>
      <dgm:t>
        <a:bodyPr/>
        <a:lstStyle/>
        <a:p>
          <a:endParaRPr lang="en-US"/>
        </a:p>
      </dgm:t>
    </dgm:pt>
    <dgm:pt modelId="{504944D3-3E0D-4226-B7FE-24DEBCE60B22}" type="pres">
      <dgm:prSet presAssocID="{1658EEED-3D45-4010-9C50-AD6689412031}" presName="root" presStyleCnt="0">
        <dgm:presLayoutVars>
          <dgm:dir/>
          <dgm:resizeHandles val="exact"/>
        </dgm:presLayoutVars>
      </dgm:prSet>
      <dgm:spPr/>
    </dgm:pt>
    <dgm:pt modelId="{8D4B108B-3121-4443-BAA3-9445BCD909F1}" type="pres">
      <dgm:prSet presAssocID="{8F68338E-697C-4131-B9A8-1DBBBE601776}" presName="compNode" presStyleCnt="0"/>
      <dgm:spPr/>
    </dgm:pt>
    <dgm:pt modelId="{6CC3CA3A-FDF0-492C-9B54-2799CFF9DC84}" type="pres">
      <dgm:prSet presAssocID="{8F68338E-697C-4131-B9A8-1DBBBE601776}" presName="bgRect" presStyleLbl="bgShp" presStyleIdx="0" presStyleCnt="2"/>
      <dgm:spPr>
        <a:solidFill>
          <a:schemeClr val="accent1">
            <a:lumMod val="20000"/>
            <a:lumOff val="80000"/>
          </a:schemeClr>
        </a:solidFill>
      </dgm:spPr>
    </dgm:pt>
    <dgm:pt modelId="{723986CD-6A9F-4CCA-9BDA-39B9A8A8A876}" type="pres">
      <dgm:prSet presAssocID="{8F68338E-697C-4131-B9A8-1DBBBE6017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mrock"/>
        </a:ext>
      </dgm:extLst>
    </dgm:pt>
    <dgm:pt modelId="{A1D6C817-EA0C-418E-BF4E-12F97374B183}" type="pres">
      <dgm:prSet presAssocID="{8F68338E-697C-4131-B9A8-1DBBBE601776}" presName="spaceRect" presStyleCnt="0"/>
      <dgm:spPr/>
    </dgm:pt>
    <dgm:pt modelId="{31FE2746-B8E7-4DA8-B7A7-75EB3EB26A1F}" type="pres">
      <dgm:prSet presAssocID="{8F68338E-697C-4131-B9A8-1DBBBE601776}" presName="parTx" presStyleLbl="revTx" presStyleIdx="0" presStyleCnt="2">
        <dgm:presLayoutVars>
          <dgm:chMax val="0"/>
          <dgm:chPref val="0"/>
        </dgm:presLayoutVars>
      </dgm:prSet>
      <dgm:spPr/>
    </dgm:pt>
    <dgm:pt modelId="{4AD786A2-92B1-4CA9-8642-BB395BE6F50A}" type="pres">
      <dgm:prSet presAssocID="{69782D84-B559-488B-BF34-6A64D564C584}" presName="sibTrans" presStyleCnt="0"/>
      <dgm:spPr/>
    </dgm:pt>
    <dgm:pt modelId="{15D1412B-DA99-4750-B502-06B6987FDCB0}" type="pres">
      <dgm:prSet presAssocID="{40D0DD48-AC0A-42AD-B6D6-166EEC5EE592}" presName="compNode" presStyleCnt="0"/>
      <dgm:spPr/>
    </dgm:pt>
    <dgm:pt modelId="{2269C2A3-EFAC-4E80-A1D5-210DCD161484}" type="pres">
      <dgm:prSet presAssocID="{40D0DD48-AC0A-42AD-B6D6-166EEC5EE592}" presName="bgRect" presStyleLbl="bgShp" presStyleIdx="1" presStyleCnt="2"/>
      <dgm:spPr>
        <a:solidFill>
          <a:schemeClr val="accent1">
            <a:lumMod val="20000"/>
            <a:lumOff val="80000"/>
          </a:schemeClr>
        </a:solidFill>
      </dgm:spPr>
    </dgm:pt>
    <dgm:pt modelId="{7250DEF2-B6E4-46ED-B8A9-BDC3EA15CC32}" type="pres">
      <dgm:prSet presAssocID="{40D0DD48-AC0A-42AD-B6D6-166EEC5EE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6A167E6B-31DF-4F13-A5DF-957D493EA7E4}" type="pres">
      <dgm:prSet presAssocID="{40D0DD48-AC0A-42AD-B6D6-166EEC5EE592}" presName="spaceRect" presStyleCnt="0"/>
      <dgm:spPr/>
    </dgm:pt>
    <dgm:pt modelId="{359FB7E0-BA7F-4730-99B8-9451D90B84EE}" type="pres">
      <dgm:prSet presAssocID="{40D0DD48-AC0A-42AD-B6D6-166EEC5EE592}" presName="parTx" presStyleLbl="revTx" presStyleIdx="1" presStyleCnt="2">
        <dgm:presLayoutVars>
          <dgm:chMax val="0"/>
          <dgm:chPref val="0"/>
        </dgm:presLayoutVars>
      </dgm:prSet>
      <dgm:spPr/>
    </dgm:pt>
  </dgm:ptLst>
  <dgm:cxnLst>
    <dgm:cxn modelId="{8E4B0148-D99C-49C1-AD32-09004A2309EA}" type="presOf" srcId="{40D0DD48-AC0A-42AD-B6D6-166EEC5EE592}" destId="{359FB7E0-BA7F-4730-99B8-9451D90B84EE}" srcOrd="0" destOrd="0" presId="urn:microsoft.com/office/officeart/2018/2/layout/IconVerticalSolidList"/>
    <dgm:cxn modelId="{C76C3F55-1EA9-45B4-93A1-2E4DB1CE6EC9}" type="presOf" srcId="{8F68338E-697C-4131-B9A8-1DBBBE601776}" destId="{31FE2746-B8E7-4DA8-B7A7-75EB3EB26A1F}" srcOrd="0" destOrd="0" presId="urn:microsoft.com/office/officeart/2018/2/layout/IconVerticalSolidList"/>
    <dgm:cxn modelId="{08EB9877-D9D8-4514-B912-B8E9F43ADC8A}" srcId="{1658EEED-3D45-4010-9C50-AD6689412031}" destId="{8F68338E-697C-4131-B9A8-1DBBBE601776}" srcOrd="0" destOrd="0" parTransId="{0CFC256D-5A7B-413D-BA56-751CBBFDED6B}" sibTransId="{69782D84-B559-488B-BF34-6A64D564C584}"/>
    <dgm:cxn modelId="{1D5C749B-4C67-4FAD-8F2D-B4062F2B9779}" srcId="{1658EEED-3D45-4010-9C50-AD6689412031}" destId="{40D0DD48-AC0A-42AD-B6D6-166EEC5EE592}" srcOrd="1" destOrd="0" parTransId="{CA187FE7-E4CF-4B83-86FB-ECCE17926742}" sibTransId="{5043D093-36F6-4B35-BDEE-37D38F1E5699}"/>
    <dgm:cxn modelId="{D3A069A1-1369-45CC-BE8C-3911F27A6E5A}" type="presOf" srcId="{1658EEED-3D45-4010-9C50-AD6689412031}" destId="{504944D3-3E0D-4226-B7FE-24DEBCE60B22}" srcOrd="0" destOrd="0" presId="urn:microsoft.com/office/officeart/2018/2/layout/IconVerticalSolidList"/>
    <dgm:cxn modelId="{BB781CE2-9231-4E57-A76E-33C4E9C66307}" type="presParOf" srcId="{504944D3-3E0D-4226-B7FE-24DEBCE60B22}" destId="{8D4B108B-3121-4443-BAA3-9445BCD909F1}" srcOrd="0" destOrd="0" presId="urn:microsoft.com/office/officeart/2018/2/layout/IconVerticalSolidList"/>
    <dgm:cxn modelId="{FE77254F-7995-41B4-A428-010A333F3676}" type="presParOf" srcId="{8D4B108B-3121-4443-BAA3-9445BCD909F1}" destId="{6CC3CA3A-FDF0-492C-9B54-2799CFF9DC84}" srcOrd="0" destOrd="0" presId="urn:microsoft.com/office/officeart/2018/2/layout/IconVerticalSolidList"/>
    <dgm:cxn modelId="{CCA4056F-F721-4B4E-A4A8-01F9D83EEC95}" type="presParOf" srcId="{8D4B108B-3121-4443-BAA3-9445BCD909F1}" destId="{723986CD-6A9F-4CCA-9BDA-39B9A8A8A876}" srcOrd="1" destOrd="0" presId="urn:microsoft.com/office/officeart/2018/2/layout/IconVerticalSolidList"/>
    <dgm:cxn modelId="{CB712C71-3952-4F0D-AC7E-23CB7FA53C09}" type="presParOf" srcId="{8D4B108B-3121-4443-BAA3-9445BCD909F1}" destId="{A1D6C817-EA0C-418E-BF4E-12F97374B183}" srcOrd="2" destOrd="0" presId="urn:microsoft.com/office/officeart/2018/2/layout/IconVerticalSolidList"/>
    <dgm:cxn modelId="{BE4B99AA-9EDF-430E-A533-711363B781F7}" type="presParOf" srcId="{8D4B108B-3121-4443-BAA3-9445BCD909F1}" destId="{31FE2746-B8E7-4DA8-B7A7-75EB3EB26A1F}" srcOrd="3" destOrd="0" presId="urn:microsoft.com/office/officeart/2018/2/layout/IconVerticalSolidList"/>
    <dgm:cxn modelId="{4C1D7B8B-C912-448D-BAB8-CDEF33386E18}" type="presParOf" srcId="{504944D3-3E0D-4226-B7FE-24DEBCE60B22}" destId="{4AD786A2-92B1-4CA9-8642-BB395BE6F50A}" srcOrd="1" destOrd="0" presId="urn:microsoft.com/office/officeart/2018/2/layout/IconVerticalSolidList"/>
    <dgm:cxn modelId="{94022C37-ADF4-4CEB-8125-10DACA7DE249}" type="presParOf" srcId="{504944D3-3E0D-4226-B7FE-24DEBCE60B22}" destId="{15D1412B-DA99-4750-B502-06B6987FDCB0}" srcOrd="2" destOrd="0" presId="urn:microsoft.com/office/officeart/2018/2/layout/IconVerticalSolidList"/>
    <dgm:cxn modelId="{2004CAE3-54D3-42ED-BA08-491C85CFC420}" type="presParOf" srcId="{15D1412B-DA99-4750-B502-06B6987FDCB0}" destId="{2269C2A3-EFAC-4E80-A1D5-210DCD161484}" srcOrd="0" destOrd="0" presId="urn:microsoft.com/office/officeart/2018/2/layout/IconVerticalSolidList"/>
    <dgm:cxn modelId="{13CD7745-E9C0-4A60-94C4-9A28DC1072FD}" type="presParOf" srcId="{15D1412B-DA99-4750-B502-06B6987FDCB0}" destId="{7250DEF2-B6E4-46ED-B8A9-BDC3EA15CC32}" srcOrd="1" destOrd="0" presId="urn:microsoft.com/office/officeart/2018/2/layout/IconVerticalSolidList"/>
    <dgm:cxn modelId="{21FBC049-922A-4883-AAC6-9D979930471C}" type="presParOf" srcId="{15D1412B-DA99-4750-B502-06B6987FDCB0}" destId="{6A167E6B-31DF-4F13-A5DF-957D493EA7E4}" srcOrd="2" destOrd="0" presId="urn:microsoft.com/office/officeart/2018/2/layout/IconVerticalSolidList"/>
    <dgm:cxn modelId="{DECF3B84-2478-4D74-8F77-DED8121FCADC}" type="presParOf" srcId="{15D1412B-DA99-4750-B502-06B6987FDCB0}" destId="{359FB7E0-BA7F-4730-99B8-9451D90B84EE}"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7C295-DAC7-4E3F-A398-D93B56DCACDB}" type="doc">
      <dgm:prSet loTypeId="urn:microsoft.com/office/officeart/2018/2/layout/IconVerticalSolid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B369E2D6-9CB1-4C0F-8816-CFDAE6607D77}">
      <dgm:prSet phldrT="[Text]" phldr="0"/>
      <dgm:spPr/>
      <dgm:t>
        <a:bodyPr/>
        <a:lstStyle/>
        <a:p>
          <a:pPr>
            <a:lnSpc>
              <a:spcPct val="100000"/>
            </a:lnSpc>
          </a:pPr>
          <a:r>
            <a:rPr lang="en-US">
              <a:latin typeface="Calibri Light" panose="020F0302020204030204"/>
            </a:rPr>
            <a:t>Digital Marketing</a:t>
          </a:r>
          <a:endParaRPr lang="en-US"/>
        </a:p>
      </dgm:t>
    </dgm:pt>
    <dgm:pt modelId="{35CA10BD-59D5-4D9A-9255-511BABDC05E5}" type="parTrans" cxnId="{24E12945-2541-4E4E-A022-E63192708DF8}">
      <dgm:prSet/>
      <dgm:spPr/>
      <dgm:t>
        <a:bodyPr/>
        <a:lstStyle/>
        <a:p>
          <a:endParaRPr lang="en-US"/>
        </a:p>
      </dgm:t>
    </dgm:pt>
    <dgm:pt modelId="{D527B687-2FB3-4213-BCCB-94DBBF7F10F9}" type="sibTrans" cxnId="{24E12945-2541-4E4E-A022-E63192708DF8}">
      <dgm:prSet/>
      <dgm:spPr/>
      <dgm:t>
        <a:bodyPr/>
        <a:lstStyle/>
        <a:p>
          <a:endParaRPr lang="en-US"/>
        </a:p>
      </dgm:t>
    </dgm:pt>
    <dgm:pt modelId="{9EB1B2ED-5ECF-410B-9CE2-269EBE44EAC8}">
      <dgm:prSet phldrT="[Text]" phldr="0"/>
      <dgm:spPr/>
      <dgm:t>
        <a:bodyPr/>
        <a:lstStyle/>
        <a:p>
          <a:pPr>
            <a:lnSpc>
              <a:spcPct val="100000"/>
            </a:lnSpc>
          </a:pPr>
          <a:r>
            <a:rPr lang="en-US" dirty="0">
              <a:latin typeface="Calibri Light" panose="020F0302020204030204"/>
            </a:rPr>
            <a:t>Education Consultancies/</a:t>
          </a:r>
          <a:br>
            <a:rPr lang="en-US" dirty="0">
              <a:latin typeface="Calibri Light" panose="020F0302020204030204"/>
            </a:rPr>
          </a:br>
          <a:r>
            <a:rPr lang="en-US" dirty="0">
              <a:latin typeface="Calibri Light" panose="020F0302020204030204"/>
            </a:rPr>
            <a:t>University Tie ups</a:t>
          </a:r>
          <a:endParaRPr lang="en-US" dirty="0"/>
        </a:p>
      </dgm:t>
    </dgm:pt>
    <dgm:pt modelId="{A8CA2142-DC63-4D24-9C59-938A0877E72D}" type="parTrans" cxnId="{383EFFA3-4E7A-4451-AD8D-E365EBB32473}">
      <dgm:prSet/>
      <dgm:spPr/>
      <dgm:t>
        <a:bodyPr/>
        <a:lstStyle/>
        <a:p>
          <a:endParaRPr lang="en-US"/>
        </a:p>
      </dgm:t>
    </dgm:pt>
    <dgm:pt modelId="{6F49D530-7247-4924-8AD1-338FD9BEF690}" type="sibTrans" cxnId="{383EFFA3-4E7A-4451-AD8D-E365EBB32473}">
      <dgm:prSet/>
      <dgm:spPr/>
      <dgm:t>
        <a:bodyPr/>
        <a:lstStyle/>
        <a:p>
          <a:endParaRPr lang="en-US"/>
        </a:p>
      </dgm:t>
    </dgm:pt>
    <dgm:pt modelId="{2C7357E3-0903-4BCE-97B3-E3175A32D352}">
      <dgm:prSet phldrT="[Text]" phldr="0"/>
      <dgm:spPr/>
      <dgm:t>
        <a:bodyPr/>
        <a:lstStyle/>
        <a:p>
          <a:pPr>
            <a:lnSpc>
              <a:spcPct val="100000"/>
            </a:lnSpc>
          </a:pPr>
          <a:r>
            <a:rPr lang="en-US">
              <a:latin typeface="Calibri Light" panose="020F0302020204030204"/>
            </a:rPr>
            <a:t>Referral Benefits</a:t>
          </a:r>
          <a:endParaRPr lang="en-US"/>
        </a:p>
      </dgm:t>
    </dgm:pt>
    <dgm:pt modelId="{17044CE2-81A6-46A3-9D4C-A5B0A7A25443}" type="parTrans" cxnId="{BF512594-9246-4D02-8972-9291B3144066}">
      <dgm:prSet/>
      <dgm:spPr/>
      <dgm:t>
        <a:bodyPr/>
        <a:lstStyle/>
        <a:p>
          <a:endParaRPr lang="en-US"/>
        </a:p>
      </dgm:t>
    </dgm:pt>
    <dgm:pt modelId="{35B0998B-0C07-4A3B-8859-87F0A7C45E51}" type="sibTrans" cxnId="{BF512594-9246-4D02-8972-9291B3144066}">
      <dgm:prSet/>
      <dgm:spPr/>
      <dgm:t>
        <a:bodyPr/>
        <a:lstStyle/>
        <a:p>
          <a:endParaRPr lang="en-US"/>
        </a:p>
      </dgm:t>
    </dgm:pt>
    <dgm:pt modelId="{E7231A1B-EBC1-46EE-8649-1A772282F6E8}">
      <dgm:prSet phldr="0"/>
      <dgm:spPr/>
      <dgm:t>
        <a:bodyPr/>
        <a:lstStyle/>
        <a:p>
          <a:pPr>
            <a:lnSpc>
              <a:spcPct val="100000"/>
            </a:lnSpc>
          </a:pPr>
          <a:r>
            <a:rPr lang="en-US">
              <a:latin typeface="Calibri Light" panose="020F0302020204030204"/>
            </a:rPr>
            <a:t>Alum/Friends/Word of mouth</a:t>
          </a:r>
        </a:p>
      </dgm:t>
    </dgm:pt>
    <dgm:pt modelId="{9D49A391-CBE8-412D-8843-38BF221934E8}" type="parTrans" cxnId="{543DDF01-98CD-46EB-82E6-F6AB3D8F9226}">
      <dgm:prSet/>
      <dgm:spPr/>
    </dgm:pt>
    <dgm:pt modelId="{DC68D01E-C415-427F-B3C0-9A384B2CB07C}" type="sibTrans" cxnId="{543DDF01-98CD-46EB-82E6-F6AB3D8F9226}">
      <dgm:prSet/>
      <dgm:spPr/>
      <dgm:t>
        <a:bodyPr/>
        <a:lstStyle/>
        <a:p>
          <a:endParaRPr lang="en-US"/>
        </a:p>
      </dgm:t>
    </dgm:pt>
    <dgm:pt modelId="{F12324E3-7F90-4E1C-B851-8D378ACB48FE}" type="pres">
      <dgm:prSet presAssocID="{3157C295-DAC7-4E3F-A398-D93B56DCACDB}" presName="root" presStyleCnt="0">
        <dgm:presLayoutVars>
          <dgm:dir/>
          <dgm:resizeHandles val="exact"/>
        </dgm:presLayoutVars>
      </dgm:prSet>
      <dgm:spPr/>
    </dgm:pt>
    <dgm:pt modelId="{AEB2F93C-9723-4E2E-B6F1-74239C48E36B}" type="pres">
      <dgm:prSet presAssocID="{B369E2D6-9CB1-4C0F-8816-CFDAE6607D77}" presName="compNode" presStyleCnt="0"/>
      <dgm:spPr/>
    </dgm:pt>
    <dgm:pt modelId="{3BD3675B-F6DC-46A1-A895-11430E7EC784}" type="pres">
      <dgm:prSet presAssocID="{B369E2D6-9CB1-4C0F-8816-CFDAE6607D77}" presName="bgRect" presStyleLbl="bgShp" presStyleIdx="0" presStyleCnt="4"/>
      <dgm:spPr/>
    </dgm:pt>
    <dgm:pt modelId="{7021FC1E-B9E3-4BB5-A573-EB9B2D95302A}" type="pres">
      <dgm:prSet presAssocID="{B369E2D6-9CB1-4C0F-8816-CFDAE6607D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6EDAC99C-9183-46EA-8241-ACC1F2C7E9D7}" type="pres">
      <dgm:prSet presAssocID="{B369E2D6-9CB1-4C0F-8816-CFDAE6607D77}" presName="spaceRect" presStyleCnt="0"/>
      <dgm:spPr/>
    </dgm:pt>
    <dgm:pt modelId="{EF1E8B70-0466-4B1D-9B2C-835E8EF7EC76}" type="pres">
      <dgm:prSet presAssocID="{B369E2D6-9CB1-4C0F-8816-CFDAE6607D77}" presName="parTx" presStyleLbl="revTx" presStyleIdx="0" presStyleCnt="4">
        <dgm:presLayoutVars>
          <dgm:chMax val="0"/>
          <dgm:chPref val="0"/>
        </dgm:presLayoutVars>
      </dgm:prSet>
      <dgm:spPr/>
    </dgm:pt>
    <dgm:pt modelId="{701CC604-0809-4208-91CE-CDCBFB55E7AB}" type="pres">
      <dgm:prSet presAssocID="{D527B687-2FB3-4213-BCCB-94DBBF7F10F9}" presName="sibTrans" presStyleCnt="0"/>
      <dgm:spPr/>
    </dgm:pt>
    <dgm:pt modelId="{67E451CA-448E-4F3C-978A-0FAC8B2B1756}" type="pres">
      <dgm:prSet presAssocID="{9EB1B2ED-5ECF-410B-9CE2-269EBE44EAC8}" presName="compNode" presStyleCnt="0"/>
      <dgm:spPr/>
    </dgm:pt>
    <dgm:pt modelId="{C301E908-07EC-4E49-9E3A-15164B2F3297}" type="pres">
      <dgm:prSet presAssocID="{9EB1B2ED-5ECF-410B-9CE2-269EBE44EAC8}" presName="bgRect" presStyleLbl="bgShp" presStyleIdx="1" presStyleCnt="4"/>
      <dgm:spPr/>
    </dgm:pt>
    <dgm:pt modelId="{F4334CF0-137A-4F6E-8271-79A882E13D28}" type="pres">
      <dgm:prSet presAssocID="{9EB1B2ED-5ECF-410B-9CE2-269EBE44EA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87B57B50-8FFF-43FC-B65A-3675E3144E5C}" type="pres">
      <dgm:prSet presAssocID="{9EB1B2ED-5ECF-410B-9CE2-269EBE44EAC8}" presName="spaceRect" presStyleCnt="0"/>
      <dgm:spPr/>
    </dgm:pt>
    <dgm:pt modelId="{226630FF-789A-486F-A010-10AE78065FD2}" type="pres">
      <dgm:prSet presAssocID="{9EB1B2ED-5ECF-410B-9CE2-269EBE44EAC8}" presName="parTx" presStyleLbl="revTx" presStyleIdx="1" presStyleCnt="4">
        <dgm:presLayoutVars>
          <dgm:chMax val="0"/>
          <dgm:chPref val="0"/>
        </dgm:presLayoutVars>
      </dgm:prSet>
      <dgm:spPr/>
    </dgm:pt>
    <dgm:pt modelId="{157ABE10-32ED-4439-AFCA-DD676A82E9A2}" type="pres">
      <dgm:prSet presAssocID="{6F49D530-7247-4924-8AD1-338FD9BEF690}" presName="sibTrans" presStyleCnt="0"/>
      <dgm:spPr/>
    </dgm:pt>
    <dgm:pt modelId="{79B1C1CF-BFA1-40B1-AACE-32A1A78EE135}" type="pres">
      <dgm:prSet presAssocID="{2C7357E3-0903-4BCE-97B3-E3175A32D352}" presName="compNode" presStyleCnt="0"/>
      <dgm:spPr/>
    </dgm:pt>
    <dgm:pt modelId="{90575371-C30D-4171-A019-48FE35453F79}" type="pres">
      <dgm:prSet presAssocID="{2C7357E3-0903-4BCE-97B3-E3175A32D352}" presName="bgRect" presStyleLbl="bgShp" presStyleIdx="2" presStyleCnt="4"/>
      <dgm:spPr/>
    </dgm:pt>
    <dgm:pt modelId="{C7DCCC01-3E9A-43B1-9D2C-02F44C1E5EBC}" type="pres">
      <dgm:prSet presAssocID="{2C7357E3-0903-4BCE-97B3-E3175A32D3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239DF0EA-287F-49DD-83B2-CF9531710BE4}" type="pres">
      <dgm:prSet presAssocID="{2C7357E3-0903-4BCE-97B3-E3175A32D352}" presName="spaceRect" presStyleCnt="0"/>
      <dgm:spPr/>
    </dgm:pt>
    <dgm:pt modelId="{47F4CD07-1B51-41CE-8F9B-216BB0E71E84}" type="pres">
      <dgm:prSet presAssocID="{2C7357E3-0903-4BCE-97B3-E3175A32D352}" presName="parTx" presStyleLbl="revTx" presStyleIdx="2" presStyleCnt="4">
        <dgm:presLayoutVars>
          <dgm:chMax val="0"/>
          <dgm:chPref val="0"/>
        </dgm:presLayoutVars>
      </dgm:prSet>
      <dgm:spPr/>
    </dgm:pt>
    <dgm:pt modelId="{5659DC61-6DEB-4271-8484-498D3F5A8040}" type="pres">
      <dgm:prSet presAssocID="{35B0998B-0C07-4A3B-8859-87F0A7C45E51}" presName="sibTrans" presStyleCnt="0"/>
      <dgm:spPr/>
    </dgm:pt>
    <dgm:pt modelId="{4FB7BC64-66CC-481B-A123-BF5BCA165364}" type="pres">
      <dgm:prSet presAssocID="{E7231A1B-EBC1-46EE-8649-1A772282F6E8}" presName="compNode" presStyleCnt="0"/>
      <dgm:spPr/>
    </dgm:pt>
    <dgm:pt modelId="{850B4CC9-25D4-42B2-A77B-08131AF720BC}" type="pres">
      <dgm:prSet presAssocID="{E7231A1B-EBC1-46EE-8649-1A772282F6E8}" presName="bgRect" presStyleLbl="bgShp" presStyleIdx="3" presStyleCnt="4"/>
      <dgm:spPr/>
    </dgm:pt>
    <dgm:pt modelId="{382D6F7C-4198-44B4-9FED-845B94ADF643}" type="pres">
      <dgm:prSet presAssocID="{E7231A1B-EBC1-46EE-8649-1A772282F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ngue"/>
        </a:ext>
      </dgm:extLst>
    </dgm:pt>
    <dgm:pt modelId="{D8402C51-B97B-47F5-B409-2D9EE9EE078C}" type="pres">
      <dgm:prSet presAssocID="{E7231A1B-EBC1-46EE-8649-1A772282F6E8}" presName="spaceRect" presStyleCnt="0"/>
      <dgm:spPr/>
    </dgm:pt>
    <dgm:pt modelId="{31A9757E-FBB2-4FB9-8983-C3D6F5B7A3F4}" type="pres">
      <dgm:prSet presAssocID="{E7231A1B-EBC1-46EE-8649-1A772282F6E8}" presName="parTx" presStyleLbl="revTx" presStyleIdx="3" presStyleCnt="4">
        <dgm:presLayoutVars>
          <dgm:chMax val="0"/>
          <dgm:chPref val="0"/>
        </dgm:presLayoutVars>
      </dgm:prSet>
      <dgm:spPr/>
    </dgm:pt>
  </dgm:ptLst>
  <dgm:cxnLst>
    <dgm:cxn modelId="{543DDF01-98CD-46EB-82E6-F6AB3D8F9226}" srcId="{3157C295-DAC7-4E3F-A398-D93B56DCACDB}" destId="{E7231A1B-EBC1-46EE-8649-1A772282F6E8}" srcOrd="3" destOrd="0" parTransId="{9D49A391-CBE8-412D-8843-38BF221934E8}" sibTransId="{DC68D01E-C415-427F-B3C0-9A384B2CB07C}"/>
    <dgm:cxn modelId="{B636F411-566D-4A7C-AEFB-BF635DFA1762}" type="presOf" srcId="{B369E2D6-9CB1-4C0F-8816-CFDAE6607D77}" destId="{EF1E8B70-0466-4B1D-9B2C-835E8EF7EC76}" srcOrd="0" destOrd="0" presId="urn:microsoft.com/office/officeart/2018/2/layout/IconVerticalSolidList"/>
    <dgm:cxn modelId="{EA479125-2B69-4068-9BFF-B40E6A8B9815}" type="presOf" srcId="{E7231A1B-EBC1-46EE-8649-1A772282F6E8}" destId="{31A9757E-FBB2-4FB9-8983-C3D6F5B7A3F4}" srcOrd="0" destOrd="0" presId="urn:microsoft.com/office/officeart/2018/2/layout/IconVerticalSolidList"/>
    <dgm:cxn modelId="{24E12945-2541-4E4E-A022-E63192708DF8}" srcId="{3157C295-DAC7-4E3F-A398-D93B56DCACDB}" destId="{B369E2D6-9CB1-4C0F-8816-CFDAE6607D77}" srcOrd="0" destOrd="0" parTransId="{35CA10BD-59D5-4D9A-9255-511BABDC05E5}" sibTransId="{D527B687-2FB3-4213-BCCB-94DBBF7F10F9}"/>
    <dgm:cxn modelId="{BF512594-9246-4D02-8972-9291B3144066}" srcId="{3157C295-DAC7-4E3F-A398-D93B56DCACDB}" destId="{2C7357E3-0903-4BCE-97B3-E3175A32D352}" srcOrd="2" destOrd="0" parTransId="{17044CE2-81A6-46A3-9D4C-A5B0A7A25443}" sibTransId="{35B0998B-0C07-4A3B-8859-87F0A7C45E51}"/>
    <dgm:cxn modelId="{383EFFA3-4E7A-4451-AD8D-E365EBB32473}" srcId="{3157C295-DAC7-4E3F-A398-D93B56DCACDB}" destId="{9EB1B2ED-5ECF-410B-9CE2-269EBE44EAC8}" srcOrd="1" destOrd="0" parTransId="{A8CA2142-DC63-4D24-9C59-938A0877E72D}" sibTransId="{6F49D530-7247-4924-8AD1-338FD9BEF690}"/>
    <dgm:cxn modelId="{22718FA8-B89D-4F7C-8A56-4A34DFA6448B}" type="presOf" srcId="{2C7357E3-0903-4BCE-97B3-E3175A32D352}" destId="{47F4CD07-1B51-41CE-8F9B-216BB0E71E84}" srcOrd="0" destOrd="0" presId="urn:microsoft.com/office/officeart/2018/2/layout/IconVerticalSolidList"/>
    <dgm:cxn modelId="{EC2F61E5-B759-46F8-96C3-B7305D9971B7}" type="presOf" srcId="{3157C295-DAC7-4E3F-A398-D93B56DCACDB}" destId="{F12324E3-7F90-4E1C-B851-8D378ACB48FE}" srcOrd="0" destOrd="0" presId="urn:microsoft.com/office/officeart/2018/2/layout/IconVerticalSolidList"/>
    <dgm:cxn modelId="{393740E7-2F85-4390-BDAD-2B155A0B8D23}" type="presOf" srcId="{9EB1B2ED-5ECF-410B-9CE2-269EBE44EAC8}" destId="{226630FF-789A-486F-A010-10AE78065FD2}" srcOrd="0" destOrd="0" presId="urn:microsoft.com/office/officeart/2018/2/layout/IconVerticalSolidList"/>
    <dgm:cxn modelId="{5CCCDCC0-22F8-4A58-AF4B-D7CB5239AB32}" type="presParOf" srcId="{F12324E3-7F90-4E1C-B851-8D378ACB48FE}" destId="{AEB2F93C-9723-4E2E-B6F1-74239C48E36B}" srcOrd="0" destOrd="0" presId="urn:microsoft.com/office/officeart/2018/2/layout/IconVerticalSolidList"/>
    <dgm:cxn modelId="{25D9D8EB-D68D-40A9-BDEC-CA34A8E2F044}" type="presParOf" srcId="{AEB2F93C-9723-4E2E-B6F1-74239C48E36B}" destId="{3BD3675B-F6DC-46A1-A895-11430E7EC784}" srcOrd="0" destOrd="0" presId="urn:microsoft.com/office/officeart/2018/2/layout/IconVerticalSolidList"/>
    <dgm:cxn modelId="{652A9FD4-5A14-4D79-A0EA-B3C5DC512422}" type="presParOf" srcId="{AEB2F93C-9723-4E2E-B6F1-74239C48E36B}" destId="{7021FC1E-B9E3-4BB5-A573-EB9B2D95302A}" srcOrd="1" destOrd="0" presId="urn:microsoft.com/office/officeart/2018/2/layout/IconVerticalSolidList"/>
    <dgm:cxn modelId="{9C7EDBC3-06D6-4C68-BE79-F845D7013E07}" type="presParOf" srcId="{AEB2F93C-9723-4E2E-B6F1-74239C48E36B}" destId="{6EDAC99C-9183-46EA-8241-ACC1F2C7E9D7}" srcOrd="2" destOrd="0" presId="urn:microsoft.com/office/officeart/2018/2/layout/IconVerticalSolidList"/>
    <dgm:cxn modelId="{F89553D5-4D29-41A5-9F44-83BDDD2412F1}" type="presParOf" srcId="{AEB2F93C-9723-4E2E-B6F1-74239C48E36B}" destId="{EF1E8B70-0466-4B1D-9B2C-835E8EF7EC76}" srcOrd="3" destOrd="0" presId="urn:microsoft.com/office/officeart/2018/2/layout/IconVerticalSolidList"/>
    <dgm:cxn modelId="{6BEE5E1B-D25D-4C66-BCDD-B343660A24ED}" type="presParOf" srcId="{F12324E3-7F90-4E1C-B851-8D378ACB48FE}" destId="{701CC604-0809-4208-91CE-CDCBFB55E7AB}" srcOrd="1" destOrd="0" presId="urn:microsoft.com/office/officeart/2018/2/layout/IconVerticalSolidList"/>
    <dgm:cxn modelId="{8CD0E2C5-A6E2-4269-8CE4-F11FF1573317}" type="presParOf" srcId="{F12324E3-7F90-4E1C-B851-8D378ACB48FE}" destId="{67E451CA-448E-4F3C-978A-0FAC8B2B1756}" srcOrd="2" destOrd="0" presId="urn:microsoft.com/office/officeart/2018/2/layout/IconVerticalSolidList"/>
    <dgm:cxn modelId="{F8C69489-8B72-4150-823E-9D9E5F849D9D}" type="presParOf" srcId="{67E451CA-448E-4F3C-978A-0FAC8B2B1756}" destId="{C301E908-07EC-4E49-9E3A-15164B2F3297}" srcOrd="0" destOrd="0" presId="urn:microsoft.com/office/officeart/2018/2/layout/IconVerticalSolidList"/>
    <dgm:cxn modelId="{D1725E73-F776-448F-8014-8ED4D8B2F11B}" type="presParOf" srcId="{67E451CA-448E-4F3C-978A-0FAC8B2B1756}" destId="{F4334CF0-137A-4F6E-8271-79A882E13D28}" srcOrd="1" destOrd="0" presId="urn:microsoft.com/office/officeart/2018/2/layout/IconVerticalSolidList"/>
    <dgm:cxn modelId="{68DED41A-2513-4460-B8BF-2985BD533F95}" type="presParOf" srcId="{67E451CA-448E-4F3C-978A-0FAC8B2B1756}" destId="{87B57B50-8FFF-43FC-B65A-3675E3144E5C}" srcOrd="2" destOrd="0" presId="urn:microsoft.com/office/officeart/2018/2/layout/IconVerticalSolidList"/>
    <dgm:cxn modelId="{8B3DCA22-063A-444C-90BD-51ECB6DF2213}" type="presParOf" srcId="{67E451CA-448E-4F3C-978A-0FAC8B2B1756}" destId="{226630FF-789A-486F-A010-10AE78065FD2}" srcOrd="3" destOrd="0" presId="urn:microsoft.com/office/officeart/2018/2/layout/IconVerticalSolidList"/>
    <dgm:cxn modelId="{EAA4B04A-1E3E-4CC0-B32E-1067D74AB59A}" type="presParOf" srcId="{F12324E3-7F90-4E1C-B851-8D378ACB48FE}" destId="{157ABE10-32ED-4439-AFCA-DD676A82E9A2}" srcOrd="3" destOrd="0" presId="urn:microsoft.com/office/officeart/2018/2/layout/IconVerticalSolidList"/>
    <dgm:cxn modelId="{0272AF2F-A803-433E-B628-13AC70017475}" type="presParOf" srcId="{F12324E3-7F90-4E1C-B851-8D378ACB48FE}" destId="{79B1C1CF-BFA1-40B1-AACE-32A1A78EE135}" srcOrd="4" destOrd="0" presId="urn:microsoft.com/office/officeart/2018/2/layout/IconVerticalSolidList"/>
    <dgm:cxn modelId="{D756630C-DADE-4DFC-8473-C11231B0ED3B}" type="presParOf" srcId="{79B1C1CF-BFA1-40B1-AACE-32A1A78EE135}" destId="{90575371-C30D-4171-A019-48FE35453F79}" srcOrd="0" destOrd="0" presId="urn:microsoft.com/office/officeart/2018/2/layout/IconVerticalSolidList"/>
    <dgm:cxn modelId="{6171096F-8D09-44F7-8A08-D817100F3E14}" type="presParOf" srcId="{79B1C1CF-BFA1-40B1-AACE-32A1A78EE135}" destId="{C7DCCC01-3E9A-43B1-9D2C-02F44C1E5EBC}" srcOrd="1" destOrd="0" presId="urn:microsoft.com/office/officeart/2018/2/layout/IconVerticalSolidList"/>
    <dgm:cxn modelId="{FAB3C32A-93E1-40DF-8B31-D2A4775788D2}" type="presParOf" srcId="{79B1C1CF-BFA1-40B1-AACE-32A1A78EE135}" destId="{239DF0EA-287F-49DD-83B2-CF9531710BE4}" srcOrd="2" destOrd="0" presId="urn:microsoft.com/office/officeart/2018/2/layout/IconVerticalSolidList"/>
    <dgm:cxn modelId="{FB27C6F2-E508-4A8B-9AA7-16372C2602D0}" type="presParOf" srcId="{79B1C1CF-BFA1-40B1-AACE-32A1A78EE135}" destId="{47F4CD07-1B51-41CE-8F9B-216BB0E71E84}" srcOrd="3" destOrd="0" presId="urn:microsoft.com/office/officeart/2018/2/layout/IconVerticalSolidList"/>
    <dgm:cxn modelId="{3DFB2828-5165-411E-ACBD-4575CE6F2C6E}" type="presParOf" srcId="{F12324E3-7F90-4E1C-B851-8D378ACB48FE}" destId="{5659DC61-6DEB-4271-8484-498D3F5A8040}" srcOrd="5" destOrd="0" presId="urn:microsoft.com/office/officeart/2018/2/layout/IconVerticalSolidList"/>
    <dgm:cxn modelId="{ADE07937-9F48-4B1B-9836-7B679252B3CB}" type="presParOf" srcId="{F12324E3-7F90-4E1C-B851-8D378ACB48FE}" destId="{4FB7BC64-66CC-481B-A123-BF5BCA165364}" srcOrd="6" destOrd="0" presId="urn:microsoft.com/office/officeart/2018/2/layout/IconVerticalSolidList"/>
    <dgm:cxn modelId="{46C9D309-171E-477F-B8E8-3ECD0832E7B5}" type="presParOf" srcId="{4FB7BC64-66CC-481B-A123-BF5BCA165364}" destId="{850B4CC9-25D4-42B2-A77B-08131AF720BC}" srcOrd="0" destOrd="0" presId="urn:microsoft.com/office/officeart/2018/2/layout/IconVerticalSolidList"/>
    <dgm:cxn modelId="{E7C8BE1F-B348-478C-95CC-A145C7F5F245}" type="presParOf" srcId="{4FB7BC64-66CC-481B-A123-BF5BCA165364}" destId="{382D6F7C-4198-44B4-9FED-845B94ADF643}" srcOrd="1" destOrd="0" presId="urn:microsoft.com/office/officeart/2018/2/layout/IconVerticalSolidList"/>
    <dgm:cxn modelId="{D544A124-9B42-459F-B9AD-8F8725B70D27}" type="presParOf" srcId="{4FB7BC64-66CC-481B-A123-BF5BCA165364}" destId="{D8402C51-B97B-47F5-B409-2D9EE9EE078C}" srcOrd="2" destOrd="0" presId="urn:microsoft.com/office/officeart/2018/2/layout/IconVerticalSolidList"/>
    <dgm:cxn modelId="{CA3A90A1-AFC1-420B-8CA0-34472E312ECB}" type="presParOf" srcId="{4FB7BC64-66CC-481B-A123-BF5BCA165364}" destId="{31A9757E-FBB2-4FB9-8983-C3D6F5B7A3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3CA3A-FDF0-492C-9B54-2799CFF9DC84}">
      <dsp:nvSpPr>
        <dsp:cNvPr id="0" name=""/>
        <dsp:cNvSpPr/>
      </dsp:nvSpPr>
      <dsp:spPr>
        <a:xfrm>
          <a:off x="0" y="306916"/>
          <a:ext cx="3649480" cy="828674"/>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723986CD-6A9F-4CCA-9BDA-39B9A8A8A876}">
      <dsp:nvSpPr>
        <dsp:cNvPr id="0" name=""/>
        <dsp:cNvSpPr/>
      </dsp:nvSpPr>
      <dsp:spPr>
        <a:xfrm>
          <a:off x="250674" y="493368"/>
          <a:ext cx="455771" cy="455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E2746-B8E7-4DA8-B7A7-75EB3EB26A1F}">
      <dsp:nvSpPr>
        <dsp:cNvPr id="0" name=""/>
        <dsp:cNvSpPr/>
      </dsp:nvSpPr>
      <dsp:spPr>
        <a:xfrm>
          <a:off x="957119" y="306916"/>
          <a:ext cx="2692360" cy="82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701" tIns="87701" rIns="87701" bIns="87701" numCol="1" spcCol="1270" anchor="ctr" anchorCtr="0">
          <a:noAutofit/>
        </a:bodyPr>
        <a:lstStyle/>
        <a:p>
          <a:pPr marL="0" lvl="0" indent="0" algn="l" defTabSz="622300">
            <a:lnSpc>
              <a:spcPct val="100000"/>
            </a:lnSpc>
            <a:spcBef>
              <a:spcPct val="0"/>
            </a:spcBef>
            <a:spcAft>
              <a:spcPct val="35000"/>
            </a:spcAft>
            <a:buNone/>
          </a:pPr>
          <a:r>
            <a:rPr lang="en-US" sz="1400" b="1" i="1" kern="1200"/>
            <a:t>Flat and Flat-mates</a:t>
          </a:r>
          <a:endParaRPr lang="en-US" sz="1400" kern="1200"/>
        </a:p>
      </dsp:txBody>
      <dsp:txXfrm>
        <a:off x="957119" y="306916"/>
        <a:ext cx="2692360" cy="828674"/>
      </dsp:txXfrm>
    </dsp:sp>
    <dsp:sp modelId="{2269C2A3-EFAC-4E80-A1D5-210DCD161484}">
      <dsp:nvSpPr>
        <dsp:cNvPr id="0" name=""/>
        <dsp:cNvSpPr/>
      </dsp:nvSpPr>
      <dsp:spPr>
        <a:xfrm>
          <a:off x="0" y="1319741"/>
          <a:ext cx="3649480" cy="828674"/>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7250DEF2-B6E4-46ED-B8A9-BDC3EA15CC32}">
      <dsp:nvSpPr>
        <dsp:cNvPr id="0" name=""/>
        <dsp:cNvSpPr/>
      </dsp:nvSpPr>
      <dsp:spPr>
        <a:xfrm>
          <a:off x="250674" y="1506193"/>
          <a:ext cx="455771" cy="455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FB7E0-BA7F-4730-99B8-9451D90B84EE}">
      <dsp:nvSpPr>
        <dsp:cNvPr id="0" name=""/>
        <dsp:cNvSpPr/>
      </dsp:nvSpPr>
      <dsp:spPr>
        <a:xfrm>
          <a:off x="957119" y="1319741"/>
          <a:ext cx="2692360" cy="82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701" tIns="87701" rIns="87701" bIns="87701" numCol="1" spcCol="1270" anchor="ctr" anchorCtr="0">
          <a:noAutofit/>
        </a:bodyPr>
        <a:lstStyle/>
        <a:p>
          <a:pPr marL="0" lvl="0" indent="0" algn="l" defTabSz="622300">
            <a:lnSpc>
              <a:spcPct val="100000"/>
            </a:lnSpc>
            <a:spcBef>
              <a:spcPct val="0"/>
            </a:spcBef>
            <a:spcAft>
              <a:spcPct val="35000"/>
            </a:spcAft>
            <a:buNone/>
          </a:pPr>
          <a:r>
            <a:rPr lang="en-US" sz="1400" b="1" kern="1200"/>
            <a:t>One stop solution to your housing needs as an international student in the US.</a:t>
          </a:r>
          <a:endParaRPr lang="en-US" sz="1400" kern="1200"/>
        </a:p>
      </dsp:txBody>
      <dsp:txXfrm>
        <a:off x="957119" y="1319741"/>
        <a:ext cx="2692360" cy="82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3675B-F6DC-46A1-A895-11430E7EC784}">
      <dsp:nvSpPr>
        <dsp:cNvPr id="0" name=""/>
        <dsp:cNvSpPr/>
      </dsp:nvSpPr>
      <dsp:spPr>
        <a:xfrm>
          <a:off x="0" y="1786"/>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1FC1E-B9E3-4BB5-A573-EB9B2D95302A}">
      <dsp:nvSpPr>
        <dsp:cNvPr id="0" name=""/>
        <dsp:cNvSpPr/>
      </dsp:nvSpPr>
      <dsp:spPr>
        <a:xfrm>
          <a:off x="273835" y="205465"/>
          <a:ext cx="497882" cy="49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1E8B70-0466-4B1D-9B2C-835E8EF7EC76}">
      <dsp:nvSpPr>
        <dsp:cNvPr id="0" name=""/>
        <dsp:cNvSpPr/>
      </dsp:nvSpPr>
      <dsp:spPr>
        <a:xfrm>
          <a:off x="1045552" y="1786"/>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Light" panose="020F0302020204030204"/>
            </a:rPr>
            <a:t>Digital Marketing</a:t>
          </a:r>
          <a:endParaRPr lang="en-US" sz="2100" kern="1200"/>
        </a:p>
      </dsp:txBody>
      <dsp:txXfrm>
        <a:off x="1045552" y="1786"/>
        <a:ext cx="3107221" cy="905240"/>
      </dsp:txXfrm>
    </dsp:sp>
    <dsp:sp modelId="{C301E908-07EC-4E49-9E3A-15164B2F3297}">
      <dsp:nvSpPr>
        <dsp:cNvPr id="0" name=""/>
        <dsp:cNvSpPr/>
      </dsp:nvSpPr>
      <dsp:spPr>
        <a:xfrm>
          <a:off x="0" y="1133336"/>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34CF0-137A-4F6E-8271-79A882E13D28}">
      <dsp:nvSpPr>
        <dsp:cNvPr id="0" name=""/>
        <dsp:cNvSpPr/>
      </dsp:nvSpPr>
      <dsp:spPr>
        <a:xfrm>
          <a:off x="273835" y="1337015"/>
          <a:ext cx="497882" cy="49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630FF-789A-486F-A010-10AE78065FD2}">
      <dsp:nvSpPr>
        <dsp:cNvPr id="0" name=""/>
        <dsp:cNvSpPr/>
      </dsp:nvSpPr>
      <dsp:spPr>
        <a:xfrm>
          <a:off x="1045552" y="1133336"/>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Light" panose="020F0302020204030204"/>
            </a:rPr>
            <a:t>Education Consultancies/</a:t>
          </a:r>
          <a:br>
            <a:rPr lang="en-US" sz="2100" kern="1200" dirty="0">
              <a:latin typeface="Calibri Light" panose="020F0302020204030204"/>
            </a:rPr>
          </a:br>
          <a:r>
            <a:rPr lang="en-US" sz="2100" kern="1200" dirty="0">
              <a:latin typeface="Calibri Light" panose="020F0302020204030204"/>
            </a:rPr>
            <a:t>University Tie ups</a:t>
          </a:r>
          <a:endParaRPr lang="en-US" sz="2100" kern="1200" dirty="0"/>
        </a:p>
      </dsp:txBody>
      <dsp:txXfrm>
        <a:off x="1045552" y="1133336"/>
        <a:ext cx="3107221" cy="905240"/>
      </dsp:txXfrm>
    </dsp:sp>
    <dsp:sp modelId="{90575371-C30D-4171-A019-48FE35453F79}">
      <dsp:nvSpPr>
        <dsp:cNvPr id="0" name=""/>
        <dsp:cNvSpPr/>
      </dsp:nvSpPr>
      <dsp:spPr>
        <a:xfrm>
          <a:off x="0" y="2264887"/>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CCC01-3E9A-43B1-9D2C-02F44C1E5EBC}">
      <dsp:nvSpPr>
        <dsp:cNvPr id="0" name=""/>
        <dsp:cNvSpPr/>
      </dsp:nvSpPr>
      <dsp:spPr>
        <a:xfrm>
          <a:off x="273835" y="2468566"/>
          <a:ext cx="497882" cy="49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4CD07-1B51-41CE-8F9B-216BB0E71E84}">
      <dsp:nvSpPr>
        <dsp:cNvPr id="0" name=""/>
        <dsp:cNvSpPr/>
      </dsp:nvSpPr>
      <dsp:spPr>
        <a:xfrm>
          <a:off x="1045552" y="2264887"/>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Light" panose="020F0302020204030204"/>
            </a:rPr>
            <a:t>Referral Benefits</a:t>
          </a:r>
          <a:endParaRPr lang="en-US" sz="2100" kern="1200"/>
        </a:p>
      </dsp:txBody>
      <dsp:txXfrm>
        <a:off x="1045552" y="2264887"/>
        <a:ext cx="3107221" cy="905240"/>
      </dsp:txXfrm>
    </dsp:sp>
    <dsp:sp modelId="{850B4CC9-25D4-42B2-A77B-08131AF720BC}">
      <dsp:nvSpPr>
        <dsp:cNvPr id="0" name=""/>
        <dsp:cNvSpPr/>
      </dsp:nvSpPr>
      <dsp:spPr>
        <a:xfrm>
          <a:off x="0" y="3396437"/>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2D6F7C-4198-44B4-9FED-845B94ADF643}">
      <dsp:nvSpPr>
        <dsp:cNvPr id="0" name=""/>
        <dsp:cNvSpPr/>
      </dsp:nvSpPr>
      <dsp:spPr>
        <a:xfrm>
          <a:off x="273835" y="3600116"/>
          <a:ext cx="497882" cy="49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9757E-FBB2-4FB9-8983-C3D6F5B7A3F4}">
      <dsp:nvSpPr>
        <dsp:cNvPr id="0" name=""/>
        <dsp:cNvSpPr/>
      </dsp:nvSpPr>
      <dsp:spPr>
        <a:xfrm>
          <a:off x="1045552" y="3396437"/>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Light" panose="020F0302020204030204"/>
            </a:rPr>
            <a:t>Alum/Friends/Word of mouth</a:t>
          </a:r>
        </a:p>
      </dsp:txBody>
      <dsp:txXfrm>
        <a:off x="1045552" y="3396437"/>
        <a:ext cx="3107221" cy="9052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65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746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40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6076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5885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4840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0976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5954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920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122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762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4619351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diagramLayout" Target="../diagrams/layout2.xml"/><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diagramData" Target="../diagrams/data2.xml"/><Relationship Id="rId16"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31.png"/><Relationship Id="rId5" Type="http://schemas.openxmlformats.org/officeDocument/2006/relationships/diagramColors" Target="../diagrams/colors2.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diagramQuickStyle" Target="../diagrams/quickStyle2.xml"/><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3.png"/><Relationship Id="rId4" Type="http://schemas.openxmlformats.org/officeDocument/2006/relationships/image" Target="../media/image40.png"/><Relationship Id="rId9"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1.jpeg"/><Relationship Id="rId7" Type="http://schemas.openxmlformats.org/officeDocument/2006/relationships/diagramData" Target="../diagrams/data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diagramDrawing" Target="../diagrams/drawing1.xml"/><Relationship Id="rId5" Type="http://schemas.openxmlformats.org/officeDocument/2006/relationships/image" Target="../media/image13.png"/><Relationship Id="rId10" Type="http://schemas.openxmlformats.org/officeDocument/2006/relationships/diagramColors" Target="../diagrams/colors1.xml"/><Relationship Id="rId4" Type="http://schemas.openxmlformats.org/officeDocument/2006/relationships/image" Target="../media/image12.png"/><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0">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73C97-0C84-4125-9BA2-146AEB646878}"/>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b="1">
                <a:solidFill>
                  <a:schemeClr val="tx1">
                    <a:lumMod val="65000"/>
                    <a:lumOff val="35000"/>
                  </a:schemeClr>
                </a:solidFill>
              </a:rPr>
              <a:t>Presented by:</a:t>
            </a:r>
            <a:br>
              <a:rPr lang="en-US" b="1">
                <a:solidFill>
                  <a:schemeClr val="tx1">
                    <a:lumMod val="65000"/>
                    <a:lumOff val="35000"/>
                  </a:schemeClr>
                </a:solidFill>
              </a:rPr>
            </a:br>
            <a:r>
              <a:rPr lang="en-US" b="1">
                <a:solidFill>
                  <a:schemeClr val="tx1">
                    <a:lumMod val="65000"/>
                    <a:lumOff val="35000"/>
                  </a:schemeClr>
                </a:solidFill>
                <a:cs typeface="Calibri Light"/>
              </a:rPr>
              <a:t>Tech Pirates</a:t>
            </a:r>
            <a:endParaRPr lang="en-US">
              <a:solidFill>
                <a:schemeClr val="tx1">
                  <a:lumMod val="65000"/>
                  <a:lumOff val="35000"/>
                </a:schemeClr>
              </a:solidFill>
              <a:cs typeface="Calibri Light"/>
            </a:endParaRPr>
          </a:p>
        </p:txBody>
      </p:sp>
      <p:grpSp>
        <p:nvGrpSpPr>
          <p:cNvPr id="123" name="Group 1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24" name="Straight Connector 12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1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ogo&#10;&#10;Description automatically generated">
            <a:extLst>
              <a:ext uri="{FF2B5EF4-FFF2-40B4-BE49-F238E27FC236}">
                <a16:creationId xmlns:a16="http://schemas.microsoft.com/office/drawing/2014/main" id="{2A017FE3-7C5E-3D83-6BA0-E6DA117B1632}"/>
              </a:ext>
            </a:extLst>
          </p:cNvPr>
          <p:cNvPicPr>
            <a:picLocks noChangeAspect="1"/>
          </p:cNvPicPr>
          <p:nvPr/>
        </p:nvPicPr>
        <p:blipFill>
          <a:blip r:embed="rId2"/>
          <a:stretch>
            <a:fillRect/>
          </a:stretch>
        </p:blipFill>
        <p:spPr>
          <a:xfrm>
            <a:off x="886567" y="680733"/>
            <a:ext cx="5608830" cy="5384475"/>
          </a:xfrm>
          <a:prstGeom prst="rect">
            <a:avLst/>
          </a:prstGeom>
        </p:spPr>
      </p:pic>
    </p:spTree>
    <p:extLst>
      <p:ext uri="{BB962C8B-B14F-4D97-AF65-F5344CB8AC3E}">
        <p14:creationId xmlns:p14="http://schemas.microsoft.com/office/powerpoint/2010/main" val="3828710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CE96D-64F9-2A07-EB10-3F3C6DBD8FAC}"/>
              </a:ext>
            </a:extLst>
          </p:cNvPr>
          <p:cNvSpPr>
            <a:spLocks noGrp="1"/>
          </p:cNvSpPr>
          <p:nvPr>
            <p:ph type="title"/>
          </p:nvPr>
        </p:nvSpPr>
        <p:spPr>
          <a:xfrm>
            <a:off x="66431" y="-45183"/>
            <a:ext cx="10515600" cy="1306443"/>
          </a:xfrm>
        </p:spPr>
        <p:txBody>
          <a:bodyPr vert="horz" lIns="91440" tIns="45720" rIns="91440" bIns="45720" rtlCol="0">
            <a:normAutofit/>
          </a:bodyPr>
          <a:lstStyle/>
          <a:p>
            <a:r>
              <a:rPr lang="en-US" sz="4000" dirty="0"/>
              <a:t>Marketing</a:t>
            </a:r>
            <a:endParaRPr lang="en-US"/>
          </a:p>
        </p:txBody>
      </p:sp>
      <p:graphicFrame>
        <p:nvGraphicFramePr>
          <p:cNvPr id="9" name="Diagram 9">
            <a:extLst>
              <a:ext uri="{FF2B5EF4-FFF2-40B4-BE49-F238E27FC236}">
                <a16:creationId xmlns:a16="http://schemas.microsoft.com/office/drawing/2014/main" id="{6E0E3BDF-6AC2-780C-17AE-99F44FCACA8A}"/>
              </a:ext>
            </a:extLst>
          </p:cNvPr>
          <p:cNvGraphicFramePr>
            <a:graphicFrameLocks noGrp="1"/>
          </p:cNvGraphicFramePr>
          <p:nvPr>
            <p:ph idx="1"/>
            <p:extLst>
              <p:ext uri="{D42A27DB-BD31-4B8C-83A1-F6EECF244321}">
                <p14:modId xmlns:p14="http://schemas.microsoft.com/office/powerpoint/2010/main" val="4225677239"/>
              </p:ext>
            </p:extLst>
          </p:nvPr>
        </p:nvGraphicFramePr>
        <p:xfrm>
          <a:off x="4594311" y="1132010"/>
          <a:ext cx="4152774" cy="4303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1" name="Picture 31" descr="Text&#10;&#10;Description automatically generated">
            <a:extLst>
              <a:ext uri="{FF2B5EF4-FFF2-40B4-BE49-F238E27FC236}">
                <a16:creationId xmlns:a16="http://schemas.microsoft.com/office/drawing/2014/main" id="{7C397D62-B777-DF38-C9B1-AEB4890A77DE}"/>
              </a:ext>
            </a:extLst>
          </p:cNvPr>
          <p:cNvPicPr>
            <a:picLocks noChangeAspect="1"/>
          </p:cNvPicPr>
          <p:nvPr/>
        </p:nvPicPr>
        <p:blipFill>
          <a:blip r:embed="rId7"/>
          <a:stretch>
            <a:fillRect/>
          </a:stretch>
        </p:blipFill>
        <p:spPr>
          <a:xfrm>
            <a:off x="9155746" y="3661559"/>
            <a:ext cx="2743200" cy="1759275"/>
          </a:xfrm>
          <a:prstGeom prst="rect">
            <a:avLst/>
          </a:prstGeom>
        </p:spPr>
      </p:pic>
      <p:pic>
        <p:nvPicPr>
          <p:cNvPr id="116" name="Picture 28" descr="Icon&#10;&#10;Description automatically generated">
            <a:extLst>
              <a:ext uri="{FF2B5EF4-FFF2-40B4-BE49-F238E27FC236}">
                <a16:creationId xmlns:a16="http://schemas.microsoft.com/office/drawing/2014/main" id="{257A9307-35DA-EEFA-E6C5-DCE29E80B9AE}"/>
              </a:ext>
            </a:extLst>
          </p:cNvPr>
          <p:cNvPicPr>
            <a:picLocks noChangeAspect="1"/>
          </p:cNvPicPr>
          <p:nvPr/>
        </p:nvPicPr>
        <p:blipFill>
          <a:blip r:embed="rId8"/>
          <a:stretch>
            <a:fillRect/>
          </a:stretch>
        </p:blipFill>
        <p:spPr>
          <a:xfrm>
            <a:off x="9360058" y="5478109"/>
            <a:ext cx="2411362" cy="1251851"/>
          </a:xfrm>
          <a:prstGeom prst="rect">
            <a:avLst/>
          </a:prstGeom>
        </p:spPr>
      </p:pic>
      <p:grpSp>
        <p:nvGrpSpPr>
          <p:cNvPr id="138" name="Group 137">
            <a:extLst>
              <a:ext uri="{FF2B5EF4-FFF2-40B4-BE49-F238E27FC236}">
                <a16:creationId xmlns:a16="http://schemas.microsoft.com/office/drawing/2014/main" id="{7C0E0E66-F298-64EB-D8C9-748820F296AE}"/>
              </a:ext>
            </a:extLst>
          </p:cNvPr>
          <p:cNvGrpSpPr/>
          <p:nvPr/>
        </p:nvGrpSpPr>
        <p:grpSpPr>
          <a:xfrm>
            <a:off x="4596276" y="5580313"/>
            <a:ext cx="4176854" cy="1324114"/>
            <a:chOff x="-673561" y="2092762"/>
            <a:chExt cx="4176854" cy="1324114"/>
          </a:xfrm>
        </p:grpSpPr>
        <p:pic>
          <p:nvPicPr>
            <p:cNvPr id="131" name="Picture 20" descr="A picture containing ax, vector graphics, tool&#10;&#10;Description automatically generated">
              <a:extLst>
                <a:ext uri="{FF2B5EF4-FFF2-40B4-BE49-F238E27FC236}">
                  <a16:creationId xmlns:a16="http://schemas.microsoft.com/office/drawing/2014/main" id="{012C6CA4-7E6B-CF2B-E704-748B48EB3595}"/>
                </a:ext>
              </a:extLst>
            </p:cNvPr>
            <p:cNvPicPr>
              <a:picLocks noChangeAspect="1"/>
            </p:cNvPicPr>
            <p:nvPr/>
          </p:nvPicPr>
          <p:blipFill>
            <a:blip r:embed="rId9"/>
            <a:stretch>
              <a:fillRect/>
            </a:stretch>
          </p:blipFill>
          <p:spPr>
            <a:xfrm>
              <a:off x="2789541" y="2150880"/>
              <a:ext cx="539071" cy="417054"/>
            </a:xfrm>
            <a:prstGeom prst="rect">
              <a:avLst/>
            </a:prstGeom>
          </p:spPr>
        </p:pic>
        <p:pic>
          <p:nvPicPr>
            <p:cNvPr id="132" name="Picture 21" descr="Logo, icon&#10;&#10;Description automatically generated">
              <a:extLst>
                <a:ext uri="{FF2B5EF4-FFF2-40B4-BE49-F238E27FC236}">
                  <a16:creationId xmlns:a16="http://schemas.microsoft.com/office/drawing/2014/main" id="{8A7267A4-D49A-3FFD-740C-2C65000AD42B}"/>
                </a:ext>
              </a:extLst>
            </p:cNvPr>
            <p:cNvPicPr>
              <a:picLocks noChangeAspect="1"/>
            </p:cNvPicPr>
            <p:nvPr/>
          </p:nvPicPr>
          <p:blipFill>
            <a:blip r:embed="rId10"/>
            <a:stretch>
              <a:fillRect/>
            </a:stretch>
          </p:blipFill>
          <p:spPr>
            <a:xfrm>
              <a:off x="-457559" y="2097576"/>
              <a:ext cx="469861" cy="470824"/>
            </a:xfrm>
            <a:prstGeom prst="rect">
              <a:avLst/>
            </a:prstGeom>
          </p:spPr>
        </p:pic>
        <p:pic>
          <p:nvPicPr>
            <p:cNvPr id="133" name="Picture 22" descr="Icon&#10;&#10;Description automatically generated">
              <a:extLst>
                <a:ext uri="{FF2B5EF4-FFF2-40B4-BE49-F238E27FC236}">
                  <a16:creationId xmlns:a16="http://schemas.microsoft.com/office/drawing/2014/main" id="{6F51E421-FB13-3289-F048-45D2F4534185}"/>
                </a:ext>
              </a:extLst>
            </p:cNvPr>
            <p:cNvPicPr>
              <a:picLocks noChangeAspect="1"/>
            </p:cNvPicPr>
            <p:nvPr/>
          </p:nvPicPr>
          <p:blipFill>
            <a:blip r:embed="rId11"/>
            <a:stretch>
              <a:fillRect/>
            </a:stretch>
          </p:blipFill>
          <p:spPr>
            <a:xfrm>
              <a:off x="1403411" y="2092762"/>
              <a:ext cx="494214" cy="495177"/>
            </a:xfrm>
            <a:prstGeom prst="rect">
              <a:avLst/>
            </a:prstGeom>
          </p:spPr>
        </p:pic>
        <p:pic>
          <p:nvPicPr>
            <p:cNvPr id="134" name="Picture 23" descr="Logo&#10;&#10;Description automatically generated">
              <a:extLst>
                <a:ext uri="{FF2B5EF4-FFF2-40B4-BE49-F238E27FC236}">
                  <a16:creationId xmlns:a16="http://schemas.microsoft.com/office/drawing/2014/main" id="{06990593-479F-739A-2F5D-1F09607833D0}"/>
                </a:ext>
              </a:extLst>
            </p:cNvPr>
            <p:cNvPicPr>
              <a:picLocks noChangeAspect="1"/>
            </p:cNvPicPr>
            <p:nvPr/>
          </p:nvPicPr>
          <p:blipFill>
            <a:blip r:embed="rId12"/>
            <a:stretch>
              <a:fillRect/>
            </a:stretch>
          </p:blipFill>
          <p:spPr>
            <a:xfrm>
              <a:off x="149924" y="2098540"/>
              <a:ext cx="467933" cy="478666"/>
            </a:xfrm>
            <a:prstGeom prst="rect">
              <a:avLst/>
            </a:prstGeom>
          </p:spPr>
        </p:pic>
        <p:pic>
          <p:nvPicPr>
            <p:cNvPr id="135" name="Picture 24" descr="Logo, icon&#10;&#10;Description automatically generated">
              <a:extLst>
                <a:ext uri="{FF2B5EF4-FFF2-40B4-BE49-F238E27FC236}">
                  <a16:creationId xmlns:a16="http://schemas.microsoft.com/office/drawing/2014/main" id="{F225D629-713A-104A-547D-F8993221C22C}"/>
                </a:ext>
              </a:extLst>
            </p:cNvPr>
            <p:cNvPicPr>
              <a:picLocks noChangeAspect="1"/>
            </p:cNvPicPr>
            <p:nvPr/>
          </p:nvPicPr>
          <p:blipFill>
            <a:blip r:embed="rId13"/>
            <a:stretch>
              <a:fillRect/>
            </a:stretch>
          </p:blipFill>
          <p:spPr>
            <a:xfrm>
              <a:off x="2090975" y="2094688"/>
              <a:ext cx="500131" cy="532328"/>
            </a:xfrm>
            <a:prstGeom prst="rect">
              <a:avLst/>
            </a:prstGeom>
          </p:spPr>
        </p:pic>
        <p:pic>
          <p:nvPicPr>
            <p:cNvPr id="136" name="Picture 25" descr="Icon&#10;&#10;Description automatically generated">
              <a:extLst>
                <a:ext uri="{FF2B5EF4-FFF2-40B4-BE49-F238E27FC236}">
                  <a16:creationId xmlns:a16="http://schemas.microsoft.com/office/drawing/2014/main" id="{F449067C-37C5-6667-FB1F-2F58DA633C8B}"/>
                </a:ext>
              </a:extLst>
            </p:cNvPr>
            <p:cNvPicPr>
              <a:picLocks noChangeAspect="1"/>
            </p:cNvPicPr>
            <p:nvPr/>
          </p:nvPicPr>
          <p:blipFill>
            <a:blip r:embed="rId14"/>
            <a:stretch>
              <a:fillRect/>
            </a:stretch>
          </p:blipFill>
          <p:spPr>
            <a:xfrm>
              <a:off x="759274" y="2102061"/>
              <a:ext cx="507811" cy="509738"/>
            </a:xfrm>
            <a:prstGeom prst="rect">
              <a:avLst/>
            </a:prstGeom>
          </p:spPr>
        </p:pic>
        <p:sp>
          <p:nvSpPr>
            <p:cNvPr id="137" name="TextBox 136">
              <a:extLst>
                <a:ext uri="{FF2B5EF4-FFF2-40B4-BE49-F238E27FC236}">
                  <a16:creationId xmlns:a16="http://schemas.microsoft.com/office/drawing/2014/main" id="{BB9F697C-79AC-3C56-0D85-81AECE457F43}"/>
                </a:ext>
              </a:extLst>
            </p:cNvPr>
            <p:cNvSpPr txBox="1"/>
            <p:nvPr/>
          </p:nvSpPr>
          <p:spPr>
            <a:xfrm>
              <a:off x="-673561" y="2750425"/>
              <a:ext cx="4176854" cy="666451"/>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914400">
                <a:lnSpc>
                  <a:spcPct val="85000"/>
                </a:lnSpc>
                <a:spcAft>
                  <a:spcPts val="600"/>
                </a:spcAft>
                <a:buFont typeface="Arial" pitchFamily="34" charset="0"/>
                <a:buChar char=" "/>
              </a:pPr>
              <a:r>
                <a:rPr lang="en-US" b="1" i="1">
                  <a:solidFill>
                    <a:schemeClr val="tx1">
                      <a:lumMod val="85000"/>
                      <a:lumOff val="15000"/>
                    </a:schemeClr>
                  </a:solidFill>
                </a:rPr>
                <a:t>Official Channels and </a:t>
              </a:r>
              <a:endParaRPr lang="en-US" b="1">
                <a:solidFill>
                  <a:schemeClr val="tx1">
                    <a:lumMod val="85000"/>
                    <a:lumOff val="15000"/>
                  </a:schemeClr>
                </a:solidFill>
                <a:cs typeface="Calibri Light"/>
              </a:endParaRPr>
            </a:p>
            <a:p>
              <a:pPr marL="285750" indent="-285750" defTabSz="914400">
                <a:lnSpc>
                  <a:spcPct val="85000"/>
                </a:lnSpc>
                <a:spcAft>
                  <a:spcPts val="600"/>
                </a:spcAft>
                <a:buFont typeface="Arial" pitchFamily="34" charset="0"/>
                <a:buChar char=" "/>
              </a:pPr>
              <a:r>
                <a:rPr lang="en-US" b="1" i="1">
                  <a:solidFill>
                    <a:schemeClr val="tx1">
                      <a:lumMod val="85000"/>
                      <a:lumOff val="15000"/>
                    </a:schemeClr>
                  </a:solidFill>
                </a:rPr>
                <a:t>Influencers Partnership Program</a:t>
              </a:r>
              <a:endParaRPr lang="en-US" b="1">
                <a:solidFill>
                  <a:schemeClr val="tx1">
                    <a:lumMod val="85000"/>
                    <a:lumOff val="15000"/>
                  </a:schemeClr>
                </a:solidFill>
                <a:cs typeface="Calibri Light"/>
              </a:endParaRPr>
            </a:p>
          </p:txBody>
        </p:sp>
      </p:grpSp>
      <p:pic>
        <p:nvPicPr>
          <p:cNvPr id="140" name="Picture 29" descr="A picture containing text, stationary&#10;&#10;Description automatically generated">
            <a:extLst>
              <a:ext uri="{FF2B5EF4-FFF2-40B4-BE49-F238E27FC236}">
                <a16:creationId xmlns:a16="http://schemas.microsoft.com/office/drawing/2014/main" id="{0D4F5D9F-6535-91FA-DDF7-4287F977C050}"/>
              </a:ext>
            </a:extLst>
          </p:cNvPr>
          <p:cNvPicPr>
            <a:picLocks noChangeAspect="1"/>
          </p:cNvPicPr>
          <p:nvPr/>
        </p:nvPicPr>
        <p:blipFill>
          <a:blip r:embed="rId15"/>
          <a:stretch>
            <a:fillRect/>
          </a:stretch>
        </p:blipFill>
        <p:spPr>
          <a:xfrm>
            <a:off x="369124" y="5025005"/>
            <a:ext cx="2479569" cy="1281323"/>
          </a:xfrm>
          <a:prstGeom prst="rect">
            <a:avLst/>
          </a:prstGeom>
        </p:spPr>
      </p:pic>
      <p:pic>
        <p:nvPicPr>
          <p:cNvPr id="43" name="Picture 43" descr="Map&#10;&#10;Description automatically generated">
            <a:extLst>
              <a:ext uri="{FF2B5EF4-FFF2-40B4-BE49-F238E27FC236}">
                <a16:creationId xmlns:a16="http://schemas.microsoft.com/office/drawing/2014/main" id="{E5E45FB0-6B15-AECD-35DA-59CEC4C75A37}"/>
              </a:ext>
            </a:extLst>
          </p:cNvPr>
          <p:cNvPicPr>
            <a:picLocks noChangeAspect="1"/>
          </p:cNvPicPr>
          <p:nvPr/>
        </p:nvPicPr>
        <p:blipFill>
          <a:blip r:embed="rId16"/>
          <a:stretch>
            <a:fillRect/>
          </a:stretch>
        </p:blipFill>
        <p:spPr>
          <a:xfrm>
            <a:off x="9560169" y="1178619"/>
            <a:ext cx="2039816" cy="2341763"/>
          </a:xfrm>
          <a:prstGeom prst="rect">
            <a:avLst/>
          </a:prstGeom>
        </p:spPr>
      </p:pic>
      <p:pic>
        <p:nvPicPr>
          <p:cNvPr id="125" name="Picture 125" descr="Chart, map&#10;&#10;Description automatically generated">
            <a:extLst>
              <a:ext uri="{FF2B5EF4-FFF2-40B4-BE49-F238E27FC236}">
                <a16:creationId xmlns:a16="http://schemas.microsoft.com/office/drawing/2014/main" id="{C765A1E2-434C-11B4-145C-06E28097E118}"/>
              </a:ext>
            </a:extLst>
          </p:cNvPr>
          <p:cNvPicPr>
            <a:picLocks noChangeAspect="1"/>
          </p:cNvPicPr>
          <p:nvPr/>
        </p:nvPicPr>
        <p:blipFill>
          <a:blip r:embed="rId17"/>
          <a:stretch>
            <a:fillRect/>
          </a:stretch>
        </p:blipFill>
        <p:spPr>
          <a:xfrm>
            <a:off x="416169" y="1580175"/>
            <a:ext cx="3681047" cy="1812192"/>
          </a:xfrm>
          <a:prstGeom prst="rect">
            <a:avLst/>
          </a:prstGeom>
        </p:spPr>
      </p:pic>
      <p:pic>
        <p:nvPicPr>
          <p:cNvPr id="161" name="Picture 161">
            <a:extLst>
              <a:ext uri="{FF2B5EF4-FFF2-40B4-BE49-F238E27FC236}">
                <a16:creationId xmlns:a16="http://schemas.microsoft.com/office/drawing/2014/main" id="{692D5116-2384-7713-19C8-3C4B13AA2720}"/>
              </a:ext>
            </a:extLst>
          </p:cNvPr>
          <p:cNvPicPr>
            <a:picLocks noChangeAspect="1"/>
          </p:cNvPicPr>
          <p:nvPr/>
        </p:nvPicPr>
        <p:blipFill>
          <a:blip r:embed="rId18"/>
          <a:stretch>
            <a:fillRect/>
          </a:stretch>
        </p:blipFill>
        <p:spPr>
          <a:xfrm>
            <a:off x="367323" y="3664684"/>
            <a:ext cx="3729892" cy="1169865"/>
          </a:xfrm>
          <a:prstGeom prst="rect">
            <a:avLst/>
          </a:prstGeom>
        </p:spPr>
      </p:pic>
    </p:spTree>
    <p:extLst>
      <p:ext uri="{BB962C8B-B14F-4D97-AF65-F5344CB8AC3E}">
        <p14:creationId xmlns:p14="http://schemas.microsoft.com/office/powerpoint/2010/main" val="4146583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130A3-9AC0-ED76-9593-E0527F458A01}"/>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b="1" kern="1200">
                <a:solidFill>
                  <a:schemeClr val="tx1"/>
                </a:solidFill>
                <a:latin typeface="+mj-lt"/>
                <a:ea typeface="+mj-ea"/>
                <a:cs typeface="+mj-cs"/>
              </a:rPr>
              <a:t>Pricing Strategy</a:t>
            </a:r>
          </a:p>
        </p:txBody>
      </p:sp>
      <p:sp>
        <p:nvSpPr>
          <p:cNvPr id="31" name="TextBox 30">
            <a:extLst>
              <a:ext uri="{FF2B5EF4-FFF2-40B4-BE49-F238E27FC236}">
                <a16:creationId xmlns:a16="http://schemas.microsoft.com/office/drawing/2014/main" id="{A03D8840-DDD4-66B0-676C-FBB0CFCCDBC1}"/>
              </a:ext>
            </a:extLst>
          </p:cNvPr>
          <p:cNvSpPr txBox="1"/>
          <p:nvPr/>
        </p:nvSpPr>
        <p:spPr>
          <a:xfrm>
            <a:off x="838200" y="2400475"/>
            <a:ext cx="3999971" cy="3721829"/>
          </a:xfrm>
          <a:prstGeom prst="rect">
            <a:avLst/>
          </a:prstGeom>
        </p:spPr>
        <p:txBody>
          <a:bodyPr vert="horz" lIns="91440" tIns="45720" rIns="91440" bIns="45720" rtlCol="0">
            <a:normAutofit/>
          </a:bodyPr>
          <a:lstStyle/>
          <a:p>
            <a:pPr defTabSz="914400">
              <a:lnSpc>
                <a:spcPct val="90000"/>
              </a:lnSpc>
              <a:spcAft>
                <a:spcPts val="600"/>
              </a:spcAft>
            </a:pPr>
            <a:r>
              <a:rPr lang="en-US" sz="2000"/>
              <a:t>We did some research on existing relationship curves for different product types, on the internet…. </a:t>
            </a:r>
          </a:p>
          <a:p>
            <a:pPr indent="-228600" defTabSz="914400">
              <a:lnSpc>
                <a:spcPct val="90000"/>
              </a:lnSpc>
              <a:spcAft>
                <a:spcPts val="600"/>
              </a:spcAft>
              <a:buFont typeface="Arial" panose="020B0604020202020204" pitchFamily="34" charset="0"/>
              <a:buChar char="•"/>
            </a:pPr>
            <a:endParaRPr lang="en-US" sz="2000"/>
          </a:p>
          <a:p>
            <a:pPr defTabSz="914400">
              <a:lnSpc>
                <a:spcPct val="90000"/>
              </a:lnSpc>
              <a:spcAft>
                <a:spcPts val="600"/>
              </a:spcAft>
            </a:pPr>
            <a:r>
              <a:rPr lang="en-US" sz="2000" b="1" u="sng"/>
              <a:t>BUT</a:t>
            </a:r>
            <a:r>
              <a:rPr lang="en-US" sz="2000"/>
              <a:t> found nothing for Housing industry….</a:t>
            </a:r>
          </a:p>
        </p:txBody>
      </p:sp>
      <p:pic>
        <p:nvPicPr>
          <p:cNvPr id="37" name="Picture 36" descr="Diagram&#10;&#10;Description automatically generated">
            <a:extLst>
              <a:ext uri="{FF2B5EF4-FFF2-40B4-BE49-F238E27FC236}">
                <a16:creationId xmlns:a16="http://schemas.microsoft.com/office/drawing/2014/main" id="{903CCC52-3D12-9E26-A514-E1F536E29855}"/>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5195933" y="1650485"/>
            <a:ext cx="3325118" cy="2252767"/>
          </a:xfrm>
          <a:prstGeom prst="rect">
            <a:avLst/>
          </a:prstGeom>
        </p:spPr>
      </p:pic>
      <p:pic>
        <p:nvPicPr>
          <p:cNvPr id="39" name="Picture 38" descr="Chart, funnel chart&#10;&#10;Description automatically generated with medium confidence">
            <a:extLst>
              <a:ext uri="{FF2B5EF4-FFF2-40B4-BE49-F238E27FC236}">
                <a16:creationId xmlns:a16="http://schemas.microsoft.com/office/drawing/2014/main" id="{666BFEAF-DA2E-9880-6CA0-0F4F3636E828}"/>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8672469" y="1708675"/>
            <a:ext cx="3325118" cy="2194577"/>
          </a:xfrm>
          <a:prstGeom prst="rect">
            <a:avLst/>
          </a:prstGeom>
        </p:spPr>
      </p:pic>
      <p:pic>
        <p:nvPicPr>
          <p:cNvPr id="35" name="Picture 34" descr="Diagram&#10;&#10;Description automatically generated">
            <a:extLst>
              <a:ext uri="{FF2B5EF4-FFF2-40B4-BE49-F238E27FC236}">
                <a16:creationId xmlns:a16="http://schemas.microsoft.com/office/drawing/2014/main" id="{241D2AB9-0587-2818-A6F5-A21E2F5EEC30}"/>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5191604" y="4440458"/>
            <a:ext cx="2152419" cy="1851080"/>
          </a:xfrm>
          <a:prstGeom prst="rect">
            <a:avLst/>
          </a:prstGeom>
        </p:spPr>
      </p:pic>
      <p:pic>
        <p:nvPicPr>
          <p:cNvPr id="30" name="Picture 29" descr="Diagram&#10;&#10;Description automatically generated with medium confidence">
            <a:extLst>
              <a:ext uri="{FF2B5EF4-FFF2-40B4-BE49-F238E27FC236}">
                <a16:creationId xmlns:a16="http://schemas.microsoft.com/office/drawing/2014/main" id="{BE777886-210D-D5EE-BBBB-3052AE961D2F}"/>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7528164" y="4481385"/>
            <a:ext cx="2152419" cy="1808032"/>
          </a:xfrm>
          <a:prstGeom prst="rect">
            <a:avLst/>
          </a:prstGeom>
        </p:spPr>
      </p:pic>
      <p:pic>
        <p:nvPicPr>
          <p:cNvPr id="33" name="Picture 32" descr="Diagram&#10;&#10;Description automatically generated with low confidence">
            <a:extLst>
              <a:ext uri="{FF2B5EF4-FFF2-40B4-BE49-F238E27FC236}">
                <a16:creationId xmlns:a16="http://schemas.microsoft.com/office/drawing/2014/main" id="{4EE3BDE2-9106-F3CC-271F-F5E715E67BCC}"/>
              </a:ext>
            </a:extLst>
          </p:cNvPr>
          <p:cNvPicPr>
            <a:picLocks noChangeAspect="1"/>
          </p:cNvPicPr>
          <p:nvPr/>
        </p:nvPicPr>
        <p:blipFill>
          <a:blip r:embed="rId10">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9845167" y="4780589"/>
            <a:ext cx="2152419" cy="1506693"/>
          </a:xfrm>
          <a:prstGeom prst="rect">
            <a:avLst/>
          </a:prstGeom>
        </p:spPr>
      </p:pic>
    </p:spTree>
    <p:extLst>
      <p:ext uri="{BB962C8B-B14F-4D97-AF65-F5344CB8AC3E}">
        <p14:creationId xmlns:p14="http://schemas.microsoft.com/office/powerpoint/2010/main" val="1165527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0A0E07-1C78-F3AB-7987-BB3C0E6F8A99}"/>
                  </a:ext>
                </a:extLst>
              </p:cNvPr>
              <p:cNvSpPr>
                <a:spLocks noGrp="1"/>
              </p:cNvSpPr>
              <p:nvPr>
                <p:ph idx="1"/>
              </p:nvPr>
            </p:nvSpPr>
            <p:spPr>
              <a:xfrm>
                <a:off x="321564" y="280537"/>
                <a:ext cx="6675627" cy="1823385"/>
              </a:xfrm>
            </p:spPr>
            <p:txBody>
              <a:bodyPr anchor="ctr">
                <a:noAutofit/>
              </a:bodyPr>
              <a:lstStyle/>
              <a:p>
                <a:pPr marL="0" indent="0">
                  <a:buNone/>
                </a:pPr>
                <a:r>
                  <a:rPr lang="en-US" sz="1500">
                    <a:latin typeface="Cambria Math" panose="02040503050406030204" pitchFamily="18" charset="0"/>
                  </a:rPr>
                  <a:t>Hence, we approximated our PD curve to follow the below linear relationship –</a:t>
                </a:r>
                <a:endParaRPr lang="en-US" sz="1500" b="0">
                  <a:latin typeface="Cambria Math" panose="02040503050406030204" pitchFamily="18" charset="0"/>
                </a:endParaRPr>
              </a:p>
              <a:p>
                <a:pPr marL="0" indent="0">
                  <a:buNone/>
                </a:pPr>
                <a:r>
                  <a:rPr lang="en-US" sz="1500" b="0"/>
                  <a:t>        </a:t>
                </a:r>
                <a14:m>
                  <m:oMath xmlns:m="http://schemas.openxmlformats.org/officeDocument/2006/math">
                    <m:r>
                      <a:rPr lang="en-US" sz="1500" b="1" i="1">
                        <a:latin typeface="Cambria Math" panose="02040503050406030204" pitchFamily="18" charset="0"/>
                      </a:rPr>
                      <m:t>𝑸𝒖𝒂𝒏𝒕𝒊𝒕𝒚</m:t>
                    </m:r>
                    <m:r>
                      <a:rPr lang="en-US" sz="1500" b="1" i="1">
                        <a:latin typeface="Cambria Math" panose="02040503050406030204" pitchFamily="18" charset="0"/>
                      </a:rPr>
                      <m:t>=</m:t>
                    </m:r>
                    <m:r>
                      <a:rPr lang="en-US" sz="1500" b="1" i="1">
                        <a:latin typeface="Cambria Math" panose="02040503050406030204" pitchFamily="18" charset="0"/>
                      </a:rPr>
                      <m:t>𝟓𝟓𝟎𝟎</m:t>
                    </m:r>
                    <m:r>
                      <a:rPr lang="en-US" sz="1500" b="1" i="1">
                        <a:latin typeface="Cambria Math" panose="02040503050406030204" pitchFamily="18" charset="0"/>
                      </a:rPr>
                      <m:t> −</m:t>
                    </m:r>
                    <m:r>
                      <a:rPr lang="en-US" sz="1500" b="1" i="1">
                        <a:latin typeface="Cambria Math" panose="02040503050406030204" pitchFamily="18" charset="0"/>
                      </a:rPr>
                      <m:t>𝟏𝟏𝟎</m:t>
                    </m:r>
                    <m:r>
                      <a:rPr lang="en-US" sz="1500" b="1" i="1">
                        <a:latin typeface="Cambria Math" panose="02040503050406030204" pitchFamily="18" charset="0"/>
                      </a:rPr>
                      <m:t> ×</m:t>
                    </m:r>
                    <m:r>
                      <a:rPr lang="en-US" sz="1500" b="1" i="1">
                        <a:latin typeface="Cambria Math" panose="02040503050406030204" pitchFamily="18" charset="0"/>
                      </a:rPr>
                      <m:t>𝑷𝒓𝒊𝒄</m:t>
                    </m:r>
                  </m:oMath>
                </a14:m>
                <a:r>
                  <a:rPr lang="en-US" sz="1500" b="1"/>
                  <a:t>e</a:t>
                </a:r>
              </a:p>
              <a:p>
                <a:pPr marL="0" indent="0">
                  <a:buNone/>
                </a:pPr>
                <a:endParaRPr lang="en-IN" sz="1500" b="1"/>
              </a:p>
              <a:p>
                <a:pPr marL="0" indent="0">
                  <a:buNone/>
                </a:pPr>
                <a:r>
                  <a:rPr lang="en-IN" sz="1500"/>
                  <a:t>Based on the above, and considering we will offer 3 variations of products, our pricing strategy turns out to be what is shown in the table </a:t>
                </a:r>
              </a:p>
              <a:p>
                <a:pPr marL="0" indent="0">
                  <a:buNone/>
                </a:pPr>
                <a:r>
                  <a:rPr lang="en-IN" sz="1500"/>
                  <a:t>Our Avg. monthly revenue is predicted to be appx. </a:t>
                </a:r>
                <a:r>
                  <a:rPr lang="en-IN" sz="1500" b="1"/>
                  <a:t>$55,110</a:t>
                </a:r>
              </a:p>
            </p:txBody>
          </p:sp>
        </mc:Choice>
        <mc:Fallback xmlns="">
          <p:sp>
            <p:nvSpPr>
              <p:cNvPr id="3" name="Content Placeholder 2">
                <a:extLst>
                  <a:ext uri="{FF2B5EF4-FFF2-40B4-BE49-F238E27FC236}">
                    <a16:creationId xmlns:a16="http://schemas.microsoft.com/office/drawing/2014/main" id="{810A0E07-1C78-F3AB-7987-BB3C0E6F8A99}"/>
                  </a:ext>
                </a:extLst>
              </p:cNvPr>
              <p:cNvSpPr>
                <a:spLocks noGrp="1" noRot="1" noChangeAspect="1" noMove="1" noResize="1" noEditPoints="1" noAdjustHandles="1" noChangeArrowheads="1" noChangeShapeType="1" noTextEdit="1"/>
              </p:cNvSpPr>
              <p:nvPr>
                <p:ph idx="1"/>
              </p:nvPr>
            </p:nvSpPr>
            <p:spPr>
              <a:xfrm>
                <a:off x="321564" y="280537"/>
                <a:ext cx="6675627" cy="1823385"/>
              </a:xfrm>
              <a:blipFill>
                <a:blip r:embed="rId2"/>
                <a:stretch>
                  <a:fillRect l="-365" t="-2007" b="-4348"/>
                </a:stretch>
              </a:blipFill>
            </p:spPr>
            <p:txBody>
              <a:bodyPr/>
              <a:lstStyle/>
              <a:p>
                <a:r>
                  <a:rPr lang="en-IN">
                    <a:noFill/>
                  </a:rPr>
                  <a:t> </a:t>
                </a:r>
              </a:p>
            </p:txBody>
          </p:sp>
        </mc:Fallback>
      </mc:AlternateContent>
      <p:sp>
        <p:nvSpPr>
          <p:cNvPr id="155" name="Rectangle 14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401BE20-6AA2-0DC1-E02C-C8225E7EC5FA}"/>
              </a:ext>
            </a:extLst>
          </p:cNvPr>
          <p:cNvPicPr>
            <a:picLocks noChangeAspect="1"/>
          </p:cNvPicPr>
          <p:nvPr/>
        </p:nvPicPr>
        <p:blipFill>
          <a:blip r:embed="rId3"/>
          <a:stretch>
            <a:fillRect/>
          </a:stretch>
        </p:blipFill>
        <p:spPr>
          <a:xfrm>
            <a:off x="948321" y="2742397"/>
            <a:ext cx="4360053" cy="3291840"/>
          </a:xfrm>
          <a:prstGeom prst="rect">
            <a:avLst/>
          </a:prstGeom>
        </p:spPr>
      </p:pic>
      <p:sp>
        <p:nvSpPr>
          <p:cNvPr id="154"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63947DC1-72A7-BBE2-3CC6-F7B303C768A0}"/>
              </a:ext>
            </a:extLst>
          </p:cNvPr>
          <p:cNvGraphicFramePr>
            <a:graphicFrameLocks noGrp="1"/>
          </p:cNvGraphicFramePr>
          <p:nvPr>
            <p:extLst>
              <p:ext uri="{D42A27DB-BD31-4B8C-83A1-F6EECF244321}">
                <p14:modId xmlns:p14="http://schemas.microsoft.com/office/powerpoint/2010/main" val="2555231422"/>
              </p:ext>
            </p:extLst>
          </p:nvPr>
        </p:nvGraphicFramePr>
        <p:xfrm>
          <a:off x="6561890" y="3349029"/>
          <a:ext cx="4974338" cy="2078575"/>
        </p:xfrm>
        <a:graphic>
          <a:graphicData uri="http://schemas.openxmlformats.org/drawingml/2006/table">
            <a:tbl>
              <a:tblPr firstRow="1" bandRow="1">
                <a:solidFill>
                  <a:schemeClr val="bg1">
                    <a:lumMod val="95000"/>
                  </a:schemeClr>
                </a:solidFill>
                <a:tableStyleId>{3B4B98B0-60AC-42C2-AFA5-B58CD77FA1E5}</a:tableStyleId>
              </a:tblPr>
              <a:tblGrid>
                <a:gridCol w="1180071">
                  <a:extLst>
                    <a:ext uri="{9D8B030D-6E8A-4147-A177-3AD203B41FA5}">
                      <a16:colId xmlns:a16="http://schemas.microsoft.com/office/drawing/2014/main" val="78646862"/>
                    </a:ext>
                  </a:extLst>
                </a:gridCol>
                <a:gridCol w="1585770">
                  <a:extLst>
                    <a:ext uri="{9D8B030D-6E8A-4147-A177-3AD203B41FA5}">
                      <a16:colId xmlns:a16="http://schemas.microsoft.com/office/drawing/2014/main" val="722283563"/>
                    </a:ext>
                  </a:extLst>
                </a:gridCol>
                <a:gridCol w="927986">
                  <a:extLst>
                    <a:ext uri="{9D8B030D-6E8A-4147-A177-3AD203B41FA5}">
                      <a16:colId xmlns:a16="http://schemas.microsoft.com/office/drawing/2014/main" val="1293404277"/>
                    </a:ext>
                  </a:extLst>
                </a:gridCol>
                <a:gridCol w="1280511">
                  <a:extLst>
                    <a:ext uri="{9D8B030D-6E8A-4147-A177-3AD203B41FA5}">
                      <a16:colId xmlns:a16="http://schemas.microsoft.com/office/drawing/2014/main" val="85822078"/>
                    </a:ext>
                  </a:extLst>
                </a:gridCol>
              </a:tblGrid>
              <a:tr h="782977">
                <a:tc>
                  <a:txBody>
                    <a:bodyPr/>
                    <a:lstStyle/>
                    <a:p>
                      <a:pPr algn="ctr" fontAlgn="b"/>
                      <a:r>
                        <a:rPr lang="en-IN" sz="1600" b="1" u="none" strike="noStrike" cap="none" spc="0">
                          <a:solidFill>
                            <a:schemeClr val="tx1"/>
                          </a:solidFill>
                          <a:effectLst/>
                        </a:rPr>
                        <a:t>Version</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75000"/>
                      </a:schemeClr>
                    </a:solidFill>
                  </a:tcPr>
                </a:tc>
                <a:tc>
                  <a:txBody>
                    <a:bodyPr/>
                    <a:lstStyle/>
                    <a:p>
                      <a:pPr algn="ctr" fontAlgn="b"/>
                      <a:r>
                        <a:rPr lang="en-IN" sz="1600" b="1" u="none" strike="noStrike" cap="none" spc="0">
                          <a:solidFill>
                            <a:schemeClr val="tx1"/>
                          </a:solidFill>
                          <a:effectLst/>
                        </a:rPr>
                        <a:t>Cost of Production</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chemeClr val="bg1">
                        <a:lumMod val="75000"/>
                      </a:schemeClr>
                    </a:solidFill>
                  </a:tcPr>
                </a:tc>
                <a:tc>
                  <a:txBody>
                    <a:bodyPr/>
                    <a:lstStyle/>
                    <a:p>
                      <a:pPr algn="ctr" fontAlgn="b"/>
                      <a:r>
                        <a:rPr lang="en-IN" sz="1600" b="1" u="none" strike="noStrike" cap="none" spc="0">
                          <a:solidFill>
                            <a:schemeClr val="tx1"/>
                          </a:solidFill>
                          <a:effectLst/>
                        </a:rPr>
                        <a:t>Sales Price</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chemeClr val="bg1">
                        <a:lumMod val="75000"/>
                      </a:schemeClr>
                    </a:solidFill>
                  </a:tcPr>
                </a:tc>
                <a:tc>
                  <a:txBody>
                    <a:bodyPr/>
                    <a:lstStyle/>
                    <a:p>
                      <a:pPr algn="ctr" fontAlgn="b"/>
                      <a:r>
                        <a:rPr lang="en-IN" sz="1600" b="1" u="none" strike="noStrike" cap="none" spc="0">
                          <a:solidFill>
                            <a:schemeClr val="tx1"/>
                          </a:solidFill>
                          <a:effectLst/>
                        </a:rPr>
                        <a:t>Optimal Quantity</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chemeClr val="bg1">
                        <a:lumMod val="75000"/>
                      </a:schemeClr>
                    </a:solidFill>
                  </a:tcPr>
                </a:tc>
                <a:extLst>
                  <a:ext uri="{0D108BD9-81ED-4DB2-BD59-A6C34878D82A}">
                    <a16:rowId xmlns:a16="http://schemas.microsoft.com/office/drawing/2014/main" val="3053196924"/>
                  </a:ext>
                </a:extLst>
              </a:tr>
              <a:tr h="431866">
                <a:tc>
                  <a:txBody>
                    <a:bodyPr/>
                    <a:lstStyle/>
                    <a:p>
                      <a:pPr algn="ctr" fontAlgn="b"/>
                      <a:r>
                        <a:rPr lang="en-IN" sz="1500" u="none" strike="noStrike" cap="none" spc="0">
                          <a:solidFill>
                            <a:schemeClr val="bg1"/>
                          </a:solidFill>
                          <a:effectLst/>
                        </a:rPr>
                        <a:t>Hermes</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rgbClr val="C00000"/>
                    </a:solidFill>
                  </a:tcPr>
                </a:tc>
                <a:tc>
                  <a:txBody>
                    <a:bodyPr/>
                    <a:lstStyle/>
                    <a:p>
                      <a:pPr algn="ctr" fontAlgn="b"/>
                      <a:r>
                        <a:rPr lang="en-IN" sz="1500" u="none" strike="noStrike" cap="none" spc="0">
                          <a:solidFill>
                            <a:schemeClr val="bg1"/>
                          </a:solidFill>
                          <a:effectLst/>
                        </a:rPr>
                        <a:t>$2</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9525" cap="flat" cmpd="sng" algn="ctr">
                      <a:noFill/>
                      <a:prstDash val="solid"/>
                    </a:lnB>
                    <a:solidFill>
                      <a:srgbClr val="C00000"/>
                    </a:solidFill>
                  </a:tcPr>
                </a:tc>
                <a:tc>
                  <a:txBody>
                    <a:bodyPr/>
                    <a:lstStyle/>
                    <a:p>
                      <a:pPr algn="ctr" fontAlgn="b"/>
                      <a:r>
                        <a:rPr lang="en-IN" sz="1500" u="none" strike="noStrike" cap="none" spc="0">
                          <a:solidFill>
                            <a:schemeClr val="bg1"/>
                          </a:solidFill>
                          <a:effectLst/>
                        </a:rPr>
                        <a:t>$10</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9525" cap="flat" cmpd="sng" algn="ctr">
                      <a:noFill/>
                      <a:prstDash val="solid"/>
                    </a:lnB>
                    <a:solidFill>
                      <a:srgbClr val="C00000"/>
                    </a:solidFill>
                  </a:tcPr>
                </a:tc>
                <a:tc>
                  <a:txBody>
                    <a:bodyPr/>
                    <a:lstStyle/>
                    <a:p>
                      <a:pPr algn="ctr" fontAlgn="b"/>
                      <a:r>
                        <a:rPr lang="en-IN" sz="1500" u="none" strike="noStrike" cap="none" spc="0">
                          <a:solidFill>
                            <a:schemeClr val="bg1"/>
                          </a:solidFill>
                          <a:effectLst/>
                        </a:rPr>
                        <a:t>990</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9525" cap="flat" cmpd="sng" algn="ctr">
                      <a:noFill/>
                      <a:prstDash val="solid"/>
                    </a:lnB>
                    <a:solidFill>
                      <a:srgbClr val="C00000"/>
                    </a:solidFill>
                  </a:tcPr>
                </a:tc>
                <a:extLst>
                  <a:ext uri="{0D108BD9-81ED-4DB2-BD59-A6C34878D82A}">
                    <a16:rowId xmlns:a16="http://schemas.microsoft.com/office/drawing/2014/main" val="3391491552"/>
                  </a:ext>
                </a:extLst>
              </a:tr>
              <a:tr h="431866">
                <a:tc>
                  <a:txBody>
                    <a:bodyPr/>
                    <a:lstStyle/>
                    <a:p>
                      <a:pPr algn="ctr" fontAlgn="b"/>
                      <a:r>
                        <a:rPr lang="en-IN" sz="1500" u="none" strike="noStrike" cap="none" spc="0">
                          <a:solidFill>
                            <a:schemeClr val="bg1"/>
                          </a:solidFill>
                          <a:effectLst/>
                        </a:rPr>
                        <a:t>Atlas</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rgbClr val="00B0F0"/>
                    </a:solidFill>
                  </a:tcPr>
                </a:tc>
                <a:tc>
                  <a:txBody>
                    <a:bodyPr/>
                    <a:lstStyle/>
                    <a:p>
                      <a:pPr algn="ctr" fontAlgn="b"/>
                      <a:r>
                        <a:rPr lang="en-IN" sz="1500" u="none" strike="noStrike" cap="none" spc="0">
                          <a:solidFill>
                            <a:schemeClr val="bg1"/>
                          </a:solidFill>
                          <a:effectLst/>
                        </a:rPr>
                        <a:t>$6</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rgbClr val="00B0F0"/>
                    </a:solidFill>
                  </a:tcPr>
                </a:tc>
                <a:tc>
                  <a:txBody>
                    <a:bodyPr/>
                    <a:lstStyle/>
                    <a:p>
                      <a:pPr algn="ctr" fontAlgn="b"/>
                      <a:r>
                        <a:rPr lang="en-IN" sz="1500" u="none" strike="noStrike" cap="none" spc="0">
                          <a:solidFill>
                            <a:schemeClr val="bg1"/>
                          </a:solidFill>
                          <a:effectLst/>
                        </a:rPr>
                        <a:t>$19</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rgbClr val="00B0F0"/>
                    </a:solidFill>
                  </a:tcPr>
                </a:tc>
                <a:tc>
                  <a:txBody>
                    <a:bodyPr/>
                    <a:lstStyle/>
                    <a:p>
                      <a:pPr algn="ctr" fontAlgn="b"/>
                      <a:r>
                        <a:rPr lang="en-IN" sz="1500" u="none" strike="noStrike" cap="none" spc="0">
                          <a:solidFill>
                            <a:schemeClr val="bg1"/>
                          </a:solidFill>
                          <a:effectLst/>
                        </a:rPr>
                        <a:t>550</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rgbClr val="00B0F0"/>
                    </a:solidFill>
                  </a:tcPr>
                </a:tc>
                <a:extLst>
                  <a:ext uri="{0D108BD9-81ED-4DB2-BD59-A6C34878D82A}">
                    <a16:rowId xmlns:a16="http://schemas.microsoft.com/office/drawing/2014/main" val="2685068977"/>
                  </a:ext>
                </a:extLst>
              </a:tr>
              <a:tr h="431866">
                <a:tc>
                  <a:txBody>
                    <a:bodyPr/>
                    <a:lstStyle/>
                    <a:p>
                      <a:pPr algn="ctr" fontAlgn="b"/>
                      <a:r>
                        <a:rPr lang="en-IN" sz="1500" u="none" strike="noStrike" cap="none" spc="0">
                          <a:solidFill>
                            <a:schemeClr val="tx1"/>
                          </a:solidFill>
                          <a:effectLst/>
                        </a:rPr>
                        <a:t>Midas</a:t>
                      </a:r>
                      <a:endParaRPr lang="en-IN" sz="1500" b="0" i="0" u="none" strike="noStrike" cap="none" spc="0">
                        <a:solidFill>
                          <a:schemeClr val="tx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12700" cmpd="sng">
                      <a:noFill/>
                      <a:prstDash val="solid"/>
                    </a:lnT>
                    <a:lnB w="12700" cmpd="sng">
                      <a:noFill/>
                      <a:prstDash val="solid"/>
                    </a:lnB>
                    <a:solidFill>
                      <a:srgbClr val="92D050"/>
                    </a:solidFill>
                  </a:tcPr>
                </a:tc>
                <a:tc>
                  <a:txBody>
                    <a:bodyPr/>
                    <a:lstStyle/>
                    <a:p>
                      <a:pPr algn="ctr" fontAlgn="b"/>
                      <a:r>
                        <a:rPr lang="en-IN" sz="1500" u="none" strike="noStrike" cap="none" spc="0">
                          <a:solidFill>
                            <a:schemeClr val="tx1"/>
                          </a:solidFill>
                          <a:effectLst/>
                        </a:rPr>
                        <a:t>$10</a:t>
                      </a:r>
                      <a:endParaRPr lang="en-IN" sz="1500" b="0"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12700" cmpd="sng">
                      <a:noFill/>
                      <a:prstDash val="solid"/>
                    </a:lnB>
                    <a:solidFill>
                      <a:srgbClr val="92D050"/>
                    </a:solidFill>
                  </a:tcPr>
                </a:tc>
                <a:tc>
                  <a:txBody>
                    <a:bodyPr/>
                    <a:lstStyle/>
                    <a:p>
                      <a:pPr algn="ctr" fontAlgn="b"/>
                      <a:r>
                        <a:rPr lang="en-IN" sz="1500" u="none" strike="noStrike" cap="none" spc="0">
                          <a:solidFill>
                            <a:srgbClr val="0070C0"/>
                          </a:solidFill>
                          <a:effectLst/>
                        </a:rPr>
                        <a:t>$24</a:t>
                      </a:r>
                      <a:endParaRPr lang="en-IN" sz="1500" b="1" i="0" u="none" strike="noStrike" cap="none" spc="0">
                        <a:solidFill>
                          <a:srgbClr val="0070C0"/>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12700" cmpd="sng">
                      <a:noFill/>
                      <a:prstDash val="solid"/>
                    </a:lnB>
                    <a:solidFill>
                      <a:srgbClr val="92D050"/>
                    </a:solidFill>
                  </a:tcPr>
                </a:tc>
                <a:tc>
                  <a:txBody>
                    <a:bodyPr/>
                    <a:lstStyle/>
                    <a:p>
                      <a:pPr algn="ctr" fontAlgn="b"/>
                      <a:r>
                        <a:rPr lang="en-IN" sz="1500" u="none" strike="noStrike" cap="none" spc="0">
                          <a:solidFill>
                            <a:srgbClr val="0070C0"/>
                          </a:solidFill>
                          <a:effectLst/>
                        </a:rPr>
                        <a:t>2860</a:t>
                      </a:r>
                      <a:endParaRPr lang="en-IN" sz="1500" b="1" i="0" u="none" strike="noStrike" cap="none" spc="0">
                        <a:solidFill>
                          <a:srgbClr val="0070C0"/>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12700" cmpd="sng">
                      <a:noFill/>
                      <a:prstDash val="solid"/>
                    </a:lnB>
                    <a:solidFill>
                      <a:srgbClr val="92D050"/>
                    </a:solidFill>
                  </a:tcPr>
                </a:tc>
                <a:extLst>
                  <a:ext uri="{0D108BD9-81ED-4DB2-BD59-A6C34878D82A}">
                    <a16:rowId xmlns:a16="http://schemas.microsoft.com/office/drawing/2014/main" val="2927350398"/>
                  </a:ext>
                </a:extLst>
              </a:tr>
            </a:tbl>
          </a:graphicData>
        </a:graphic>
      </p:graphicFrame>
      <p:sp>
        <p:nvSpPr>
          <p:cNvPr id="2" name="Rectangle 1">
            <a:extLst>
              <a:ext uri="{FF2B5EF4-FFF2-40B4-BE49-F238E27FC236}">
                <a16:creationId xmlns:a16="http://schemas.microsoft.com/office/drawing/2014/main" id="{193E4425-FA39-0ECF-B5A0-AF924EC11C65}"/>
              </a:ext>
            </a:extLst>
          </p:cNvPr>
          <p:cNvSpPr/>
          <p:nvPr/>
        </p:nvSpPr>
        <p:spPr>
          <a:xfrm>
            <a:off x="628073" y="609600"/>
            <a:ext cx="3186545" cy="32327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178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Rectangle 20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25F59-2AB0-9548-BF12-6EE2BEEAA112}"/>
              </a:ext>
            </a:extLst>
          </p:cNvPr>
          <p:cNvSpPr>
            <a:spLocks noGrp="1"/>
          </p:cNvSpPr>
          <p:nvPr>
            <p:ph type="title"/>
          </p:nvPr>
        </p:nvSpPr>
        <p:spPr>
          <a:xfrm>
            <a:off x="643467" y="321734"/>
            <a:ext cx="6901193" cy="1135737"/>
          </a:xfrm>
        </p:spPr>
        <p:txBody>
          <a:bodyPr>
            <a:noAutofit/>
          </a:bodyPr>
          <a:lstStyle/>
          <a:p>
            <a:r>
              <a:rPr lang="en-US" b="1"/>
              <a:t>LTV and CAC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491DE0-2CEB-4E4B-C3E1-4A92381C5183}"/>
                  </a:ext>
                </a:extLst>
              </p:cNvPr>
              <p:cNvSpPr>
                <a:spLocks noGrp="1"/>
              </p:cNvSpPr>
              <p:nvPr>
                <p:ph idx="1"/>
              </p:nvPr>
            </p:nvSpPr>
            <p:spPr>
              <a:xfrm>
                <a:off x="497908" y="1357980"/>
                <a:ext cx="6890140" cy="4850890"/>
              </a:xfrm>
            </p:spPr>
            <p:txBody>
              <a:bodyPr>
                <a:normAutofit/>
              </a:bodyPr>
              <a:lstStyle/>
              <a:p>
                <a:r>
                  <a:rPr lang="en-US" sz="1700"/>
                  <a:t>From our calculation, the Average Lifetime Value of Product comes out to be </a:t>
                </a:r>
                <a:r>
                  <a:rPr lang="en-US" sz="1700" b="1"/>
                  <a:t>$12.525</a:t>
                </a:r>
              </a:p>
              <a:p>
                <a:r>
                  <a:rPr lang="en-US" sz="1700"/>
                  <a:t>For CAC:</a:t>
                </a:r>
              </a:p>
              <a:p>
                <a:pPr lvl="1"/>
                <a:r>
                  <a:rPr lang="en-US" sz="1700"/>
                  <a:t>Cost of Sales + Marketing Expense = </a:t>
                </a:r>
                <a:r>
                  <a:rPr lang="en-US" sz="1700" b="1"/>
                  <a:t>$5000</a:t>
                </a:r>
              </a:p>
              <a:p>
                <a:pPr lvl="1"/>
                <a:r>
                  <a:rPr lang="en-US" sz="1700"/>
                  <a:t>Total Customers acquired ~ </a:t>
                </a:r>
                <a:r>
                  <a:rPr lang="en-US" sz="1700" b="1"/>
                  <a:t>$500</a:t>
                </a:r>
              </a:p>
              <a:p>
                <a:pPr lvl="1"/>
                <a:r>
                  <a:rPr lang="en-US" sz="1700"/>
                  <a:t>CAC ~ </a:t>
                </a:r>
                <a:r>
                  <a:rPr lang="en-US" sz="1700" b="1"/>
                  <a:t>$10</a:t>
                </a:r>
              </a:p>
              <a:p>
                <a:pPr marL="457200" lvl="1" indent="0">
                  <a:buNone/>
                </a:pPr>
                <a:endParaRPr lang="en-US" sz="1700"/>
              </a:p>
              <a:p>
                <a:pPr marL="0" indent="0">
                  <a:buNone/>
                </a:pPr>
                <a14:m>
                  <m:oMathPara xmlns:m="http://schemas.openxmlformats.org/officeDocument/2006/math">
                    <m:oMathParaPr>
                      <m:jc m:val="centerGroup"/>
                    </m:oMathParaPr>
                    <m:oMath xmlns:m="http://schemas.openxmlformats.org/officeDocument/2006/math">
                      <m:f>
                        <m:fPr>
                          <m:ctrlPr>
                            <a:rPr lang="en-US" sz="1700" b="1" i="1">
                              <a:latin typeface="Cambria Math" panose="02040503050406030204" pitchFamily="18" charset="0"/>
                            </a:rPr>
                          </m:ctrlPr>
                        </m:fPr>
                        <m:num>
                          <m:r>
                            <a:rPr lang="en-US" sz="1700" b="1" i="1">
                              <a:latin typeface="Cambria Math" panose="02040503050406030204" pitchFamily="18" charset="0"/>
                            </a:rPr>
                            <m:t>𝑳𝑻𝑽</m:t>
                          </m:r>
                        </m:num>
                        <m:den>
                          <m:r>
                            <a:rPr lang="en-US" sz="1700" b="1" i="1">
                              <a:latin typeface="Cambria Math" panose="02040503050406030204" pitchFamily="18" charset="0"/>
                            </a:rPr>
                            <m:t>𝑪𝑨𝑪</m:t>
                          </m:r>
                        </m:den>
                      </m:f>
                      <m:r>
                        <a:rPr lang="en-US" sz="1700" b="1" i="1">
                          <a:latin typeface="Cambria Math" panose="02040503050406030204" pitchFamily="18" charset="0"/>
                        </a:rPr>
                        <m:t>~</m:t>
                      </m:r>
                      <m:r>
                        <a:rPr lang="en-US" sz="1700" b="1" i="1">
                          <a:latin typeface="Cambria Math" panose="02040503050406030204" pitchFamily="18" charset="0"/>
                        </a:rPr>
                        <m:t>𝟏</m:t>
                      </m:r>
                      <m:r>
                        <a:rPr lang="en-US" sz="1700" b="1" i="1" smtClean="0">
                          <a:latin typeface="Cambria Math" panose="02040503050406030204" pitchFamily="18" charset="0"/>
                        </a:rPr>
                        <m:t>.</m:t>
                      </m:r>
                      <m:r>
                        <a:rPr lang="en-US" sz="1700" b="1" i="1" smtClean="0">
                          <a:latin typeface="Cambria Math" panose="02040503050406030204" pitchFamily="18" charset="0"/>
                        </a:rPr>
                        <m:t>𝟐𝟓</m:t>
                      </m:r>
                    </m:oMath>
                  </m:oMathPara>
                </a14:m>
                <a:endParaRPr lang="en-US" sz="1700" b="1"/>
              </a:p>
              <a:p>
                <a:pPr marL="0" indent="0">
                  <a:buNone/>
                </a:pPr>
                <a:endParaRPr lang="en-US" sz="1700"/>
              </a:p>
              <a:p>
                <a:r>
                  <a:rPr lang="en-US" sz="1700"/>
                  <a:t>For successful model, the ratio of LTV to CAC should be greater than 1. Hence, we will vie to build a more successful model by –</a:t>
                </a:r>
              </a:p>
              <a:p>
                <a:pPr lvl="1"/>
                <a:r>
                  <a:rPr lang="en-US" sz="1700"/>
                  <a:t>Researching more on customer needs and requirements</a:t>
                </a:r>
              </a:p>
              <a:p>
                <a:pPr lvl="1"/>
                <a:r>
                  <a:rPr lang="en-US" sz="1700"/>
                  <a:t>Early product engagement</a:t>
                </a:r>
              </a:p>
              <a:p>
                <a:pPr lvl="1"/>
                <a:r>
                  <a:rPr lang="en-US" sz="1700"/>
                  <a:t>Creating positive customer experience</a:t>
                </a:r>
              </a:p>
            </p:txBody>
          </p:sp>
        </mc:Choice>
        <mc:Fallback xmlns="">
          <p:sp>
            <p:nvSpPr>
              <p:cNvPr id="3" name="Content Placeholder 2">
                <a:extLst>
                  <a:ext uri="{FF2B5EF4-FFF2-40B4-BE49-F238E27FC236}">
                    <a16:creationId xmlns:a16="http://schemas.microsoft.com/office/drawing/2014/main" id="{5E491DE0-2CEB-4E4B-C3E1-4A92381C5183}"/>
                  </a:ext>
                </a:extLst>
              </p:cNvPr>
              <p:cNvSpPr>
                <a:spLocks noGrp="1" noRot="1" noChangeAspect="1" noMove="1" noResize="1" noEditPoints="1" noAdjustHandles="1" noChangeArrowheads="1" noChangeShapeType="1" noTextEdit="1"/>
              </p:cNvSpPr>
              <p:nvPr>
                <p:ph idx="1"/>
              </p:nvPr>
            </p:nvSpPr>
            <p:spPr>
              <a:xfrm>
                <a:off x="497908" y="1357980"/>
                <a:ext cx="6890140" cy="4850890"/>
              </a:xfrm>
              <a:blipFill>
                <a:blip r:embed="rId2"/>
                <a:stretch>
                  <a:fillRect l="-442" t="-1005" r="-442"/>
                </a:stretch>
              </a:blipFill>
            </p:spPr>
            <p:txBody>
              <a:bodyPr/>
              <a:lstStyle/>
              <a:p>
                <a:r>
                  <a:rPr lang="en-IN">
                    <a:noFill/>
                  </a:rPr>
                  <a:t> </a:t>
                </a:r>
              </a:p>
            </p:txBody>
          </p:sp>
        </mc:Fallback>
      </mc:AlternateContent>
      <p:sp>
        <p:nvSpPr>
          <p:cNvPr id="217" name="Isosceles Triangle 20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0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4A92E28-DA4C-137B-A37E-0D7E603AADE9}"/>
              </a:ext>
            </a:extLst>
          </p:cNvPr>
          <p:cNvPicPr>
            <a:picLocks noChangeAspect="1"/>
          </p:cNvPicPr>
          <p:nvPr/>
        </p:nvPicPr>
        <p:blipFill>
          <a:blip r:embed="rId3"/>
          <a:stretch>
            <a:fillRect/>
          </a:stretch>
        </p:blipFill>
        <p:spPr>
          <a:xfrm>
            <a:off x="8119869" y="2119267"/>
            <a:ext cx="3428663" cy="2619465"/>
          </a:xfrm>
          <a:prstGeom prst="rect">
            <a:avLst/>
          </a:prstGeom>
        </p:spPr>
      </p:pic>
      <p:grpSp>
        <p:nvGrpSpPr>
          <p:cNvPr id="219" name="Group 210">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20" name="Isosceles Triangle 2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12">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17652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75FDF-1074-EC9B-AE13-31F434C1C56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573A97DD-E77A-5CC1-5837-2CF8EE7B70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780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opic">
            <a:extLst>
              <a:ext uri="{FF2B5EF4-FFF2-40B4-BE49-F238E27FC236}">
                <a16:creationId xmlns:a16="http://schemas.microsoft.com/office/drawing/2014/main" id="{B0882130-6200-324C-8A79-B506D34288AC}"/>
              </a:ext>
            </a:extLst>
          </p:cNvPr>
          <p:cNvSpPr>
            <a:spLocks noGrp="1"/>
          </p:cNvSpPr>
          <p:nvPr>
            <p:ph type="ctrTitle" idx="4294967295"/>
          </p:nvPr>
        </p:nvSpPr>
        <p:spPr>
          <a:xfrm>
            <a:off x="293076" y="1246825"/>
            <a:ext cx="6637338" cy="480131"/>
          </a:xfrm>
        </p:spPr>
        <p:txBody>
          <a:bodyPr/>
          <a:lstStyle/>
          <a:p>
            <a:r>
              <a:rPr lang="en-US" sz="2400" dirty="0"/>
              <a:t>Team</a:t>
            </a:r>
            <a:r>
              <a:rPr lang="en-US" sz="2800" dirty="0"/>
              <a:t> </a:t>
            </a:r>
            <a:r>
              <a:rPr lang="en-US" sz="2400" dirty="0"/>
              <a:t>Members – </a:t>
            </a:r>
            <a:endParaRPr lang="en-US" sz="2800" dirty="0"/>
          </a:p>
        </p:txBody>
      </p:sp>
      <p:sp>
        <p:nvSpPr>
          <p:cNvPr id="6" name="TextBox 5">
            <a:extLst>
              <a:ext uri="{FF2B5EF4-FFF2-40B4-BE49-F238E27FC236}">
                <a16:creationId xmlns:a16="http://schemas.microsoft.com/office/drawing/2014/main" id="{AC8EB52B-3D55-8F9C-B9AB-9E00E1B9DBEF}"/>
              </a:ext>
            </a:extLst>
          </p:cNvPr>
          <p:cNvSpPr txBox="1"/>
          <p:nvPr/>
        </p:nvSpPr>
        <p:spPr>
          <a:xfrm>
            <a:off x="587192" y="4383821"/>
            <a:ext cx="1011046" cy="646331"/>
          </a:xfrm>
          <a:prstGeom prst="rect">
            <a:avLst/>
          </a:prstGeom>
          <a:noFill/>
        </p:spPr>
        <p:txBody>
          <a:bodyPr wrap="none" rtlCol="0">
            <a:spAutoFit/>
          </a:bodyPr>
          <a:lstStyle/>
          <a:p>
            <a:r>
              <a:rPr lang="en-US" dirty="0"/>
              <a:t>Mounika</a:t>
            </a:r>
          </a:p>
          <a:p>
            <a:r>
              <a:rPr lang="en-US" dirty="0" err="1"/>
              <a:t>Pallisetti</a:t>
            </a:r>
            <a:endParaRPr lang="en-US" dirty="0"/>
          </a:p>
        </p:txBody>
      </p:sp>
      <p:pic>
        <p:nvPicPr>
          <p:cNvPr id="8" name="Picture 7" descr="A picture containing person&#10;&#10;Description automatically generated">
            <a:extLst>
              <a:ext uri="{FF2B5EF4-FFF2-40B4-BE49-F238E27FC236}">
                <a16:creationId xmlns:a16="http://schemas.microsoft.com/office/drawing/2014/main" id="{ECEB6C22-6BA6-FBB4-5C19-1D94984F6A14}"/>
              </a:ext>
            </a:extLst>
          </p:cNvPr>
          <p:cNvPicPr>
            <a:picLocks noChangeAspect="1"/>
          </p:cNvPicPr>
          <p:nvPr/>
        </p:nvPicPr>
        <p:blipFill rotWithShape="1">
          <a:blip r:embed="rId2"/>
          <a:srcRect t="28376"/>
          <a:stretch/>
        </p:blipFill>
        <p:spPr>
          <a:xfrm>
            <a:off x="2486333" y="2066754"/>
            <a:ext cx="1846850" cy="2242195"/>
          </a:xfrm>
          <a:prstGeom prst="rect">
            <a:avLst/>
          </a:prstGeom>
        </p:spPr>
      </p:pic>
      <p:pic>
        <p:nvPicPr>
          <p:cNvPr id="12" name="Picture 11" descr="A picture containing person, person&#10;&#10;Description automatically generated">
            <a:extLst>
              <a:ext uri="{FF2B5EF4-FFF2-40B4-BE49-F238E27FC236}">
                <a16:creationId xmlns:a16="http://schemas.microsoft.com/office/drawing/2014/main" id="{AD981B49-CFD9-BC1D-2988-929B7C8BBFBD}"/>
              </a:ext>
            </a:extLst>
          </p:cNvPr>
          <p:cNvPicPr>
            <a:picLocks noChangeAspect="1"/>
          </p:cNvPicPr>
          <p:nvPr/>
        </p:nvPicPr>
        <p:blipFill rotWithShape="1">
          <a:blip r:embed="rId3"/>
          <a:srcRect t="20343" b="7179"/>
          <a:stretch/>
        </p:blipFill>
        <p:spPr>
          <a:xfrm>
            <a:off x="6682098" y="2003454"/>
            <a:ext cx="1431461" cy="2275227"/>
          </a:xfrm>
          <a:prstGeom prst="rect">
            <a:avLst/>
          </a:prstGeom>
        </p:spPr>
      </p:pic>
      <p:sp>
        <p:nvSpPr>
          <p:cNvPr id="13" name="TextBox 12">
            <a:extLst>
              <a:ext uri="{FF2B5EF4-FFF2-40B4-BE49-F238E27FC236}">
                <a16:creationId xmlns:a16="http://schemas.microsoft.com/office/drawing/2014/main" id="{79C34551-E17C-617A-D34A-15D6E0D5D779}"/>
              </a:ext>
            </a:extLst>
          </p:cNvPr>
          <p:cNvSpPr txBox="1"/>
          <p:nvPr/>
        </p:nvSpPr>
        <p:spPr>
          <a:xfrm>
            <a:off x="2708031" y="4418703"/>
            <a:ext cx="1236236" cy="646331"/>
          </a:xfrm>
          <a:prstGeom prst="rect">
            <a:avLst/>
          </a:prstGeom>
          <a:noFill/>
        </p:spPr>
        <p:txBody>
          <a:bodyPr wrap="none" rtlCol="0">
            <a:spAutoFit/>
          </a:bodyPr>
          <a:lstStyle/>
          <a:p>
            <a:r>
              <a:rPr lang="en-US" dirty="0" err="1"/>
              <a:t>Anushree</a:t>
            </a:r>
            <a:r>
              <a:rPr lang="en-US" dirty="0"/>
              <a:t> </a:t>
            </a:r>
          </a:p>
          <a:p>
            <a:r>
              <a:rPr lang="en-US" dirty="0"/>
              <a:t>Kulkarni</a:t>
            </a:r>
          </a:p>
        </p:txBody>
      </p:sp>
      <p:sp>
        <p:nvSpPr>
          <p:cNvPr id="14" name="TextBox 13">
            <a:extLst>
              <a:ext uri="{FF2B5EF4-FFF2-40B4-BE49-F238E27FC236}">
                <a16:creationId xmlns:a16="http://schemas.microsoft.com/office/drawing/2014/main" id="{EE96B2E1-56A1-BB85-5448-3772631842A8}"/>
              </a:ext>
            </a:extLst>
          </p:cNvPr>
          <p:cNvSpPr txBox="1"/>
          <p:nvPr/>
        </p:nvSpPr>
        <p:spPr>
          <a:xfrm>
            <a:off x="5162295" y="4418703"/>
            <a:ext cx="1134093" cy="646331"/>
          </a:xfrm>
          <a:prstGeom prst="rect">
            <a:avLst/>
          </a:prstGeom>
          <a:noFill/>
        </p:spPr>
        <p:txBody>
          <a:bodyPr wrap="none" rtlCol="0">
            <a:spAutoFit/>
          </a:bodyPr>
          <a:lstStyle/>
          <a:p>
            <a:r>
              <a:rPr lang="en-US" dirty="0"/>
              <a:t>Ajinkya </a:t>
            </a:r>
          </a:p>
          <a:p>
            <a:r>
              <a:rPr lang="en-US" dirty="0" err="1"/>
              <a:t>Devshette</a:t>
            </a:r>
            <a:endParaRPr lang="en-US" dirty="0"/>
          </a:p>
        </p:txBody>
      </p:sp>
      <p:sp>
        <p:nvSpPr>
          <p:cNvPr id="15" name="TextBox 14">
            <a:extLst>
              <a:ext uri="{FF2B5EF4-FFF2-40B4-BE49-F238E27FC236}">
                <a16:creationId xmlns:a16="http://schemas.microsoft.com/office/drawing/2014/main" id="{03402565-72F8-3080-461E-D8E744111C3F}"/>
              </a:ext>
            </a:extLst>
          </p:cNvPr>
          <p:cNvSpPr txBox="1"/>
          <p:nvPr/>
        </p:nvSpPr>
        <p:spPr>
          <a:xfrm>
            <a:off x="7224356" y="4394647"/>
            <a:ext cx="915635" cy="646331"/>
          </a:xfrm>
          <a:prstGeom prst="rect">
            <a:avLst/>
          </a:prstGeom>
          <a:noFill/>
        </p:spPr>
        <p:txBody>
          <a:bodyPr wrap="none" rtlCol="0">
            <a:spAutoFit/>
          </a:bodyPr>
          <a:lstStyle/>
          <a:p>
            <a:r>
              <a:rPr lang="en-US" dirty="0"/>
              <a:t>Priya</a:t>
            </a:r>
          </a:p>
          <a:p>
            <a:r>
              <a:rPr lang="en-US" dirty="0"/>
              <a:t>Kadam</a:t>
            </a:r>
          </a:p>
        </p:txBody>
      </p:sp>
      <p:pic>
        <p:nvPicPr>
          <p:cNvPr id="17" name="Picture 16" descr="A person with a mustache&#10;&#10;Description automatically generated with medium confidence">
            <a:extLst>
              <a:ext uri="{FF2B5EF4-FFF2-40B4-BE49-F238E27FC236}">
                <a16:creationId xmlns:a16="http://schemas.microsoft.com/office/drawing/2014/main" id="{2CA25E1A-2DA7-BF1D-034B-1754E60262CF}"/>
              </a:ext>
            </a:extLst>
          </p:cNvPr>
          <p:cNvPicPr>
            <a:picLocks noChangeAspect="1"/>
          </p:cNvPicPr>
          <p:nvPr/>
        </p:nvPicPr>
        <p:blipFill>
          <a:blip r:embed="rId4"/>
          <a:stretch>
            <a:fillRect/>
          </a:stretch>
        </p:blipFill>
        <p:spPr>
          <a:xfrm>
            <a:off x="8375078" y="2075562"/>
            <a:ext cx="1704068" cy="2242195"/>
          </a:xfrm>
          <a:prstGeom prst="rect">
            <a:avLst/>
          </a:prstGeom>
        </p:spPr>
      </p:pic>
      <p:sp>
        <p:nvSpPr>
          <p:cNvPr id="18" name="TextBox 17">
            <a:extLst>
              <a:ext uri="{FF2B5EF4-FFF2-40B4-BE49-F238E27FC236}">
                <a16:creationId xmlns:a16="http://schemas.microsoft.com/office/drawing/2014/main" id="{D18D381A-2C26-19C6-8DB2-CFC1C5B4F060}"/>
              </a:ext>
            </a:extLst>
          </p:cNvPr>
          <p:cNvSpPr txBox="1"/>
          <p:nvPr/>
        </p:nvSpPr>
        <p:spPr>
          <a:xfrm>
            <a:off x="9122331" y="4394647"/>
            <a:ext cx="723275" cy="646331"/>
          </a:xfrm>
          <a:prstGeom prst="rect">
            <a:avLst/>
          </a:prstGeom>
          <a:noFill/>
        </p:spPr>
        <p:txBody>
          <a:bodyPr wrap="none" rtlCol="0">
            <a:spAutoFit/>
          </a:bodyPr>
          <a:lstStyle/>
          <a:p>
            <a:r>
              <a:rPr lang="en-US" dirty="0"/>
              <a:t>Arjun</a:t>
            </a:r>
          </a:p>
          <a:p>
            <a:r>
              <a:rPr lang="en-US" dirty="0"/>
              <a:t>Mani</a:t>
            </a:r>
          </a:p>
        </p:txBody>
      </p:sp>
      <p:pic>
        <p:nvPicPr>
          <p:cNvPr id="5" name="Picture 4" descr="A picture containing person, person, standing, indoor&#10;&#10;Description automatically generated">
            <a:extLst>
              <a:ext uri="{FF2B5EF4-FFF2-40B4-BE49-F238E27FC236}">
                <a16:creationId xmlns:a16="http://schemas.microsoft.com/office/drawing/2014/main" id="{6992E130-5C21-A671-AD8E-6379AAC83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80" y="2075562"/>
            <a:ext cx="2038880" cy="2242195"/>
          </a:xfrm>
          <a:prstGeom prst="rect">
            <a:avLst/>
          </a:prstGeom>
        </p:spPr>
      </p:pic>
      <p:pic>
        <p:nvPicPr>
          <p:cNvPr id="9" name="Picture 8" descr="A person standing in front of a brick wall&#10;&#10;Description automatically generated with medium confidence">
            <a:extLst>
              <a:ext uri="{FF2B5EF4-FFF2-40B4-BE49-F238E27FC236}">
                <a16:creationId xmlns:a16="http://schemas.microsoft.com/office/drawing/2014/main" id="{12DB5D44-FE68-CBF1-DB32-38D2EA8280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5015" y="2042530"/>
            <a:ext cx="1987690" cy="2236151"/>
          </a:xfrm>
          <a:prstGeom prst="rect">
            <a:avLst/>
          </a:prstGeom>
        </p:spPr>
      </p:pic>
      <p:pic>
        <p:nvPicPr>
          <p:cNvPr id="16" name="Picture 15" descr="A person sitting on a window ledge&#10;&#10;Description automatically generated with low confidence">
            <a:extLst>
              <a:ext uri="{FF2B5EF4-FFF2-40B4-BE49-F238E27FC236}">
                <a16:creationId xmlns:a16="http://schemas.microsoft.com/office/drawing/2014/main" id="{CFE6187C-E945-22B4-EDAE-507935B0A3D3}"/>
              </a:ext>
            </a:extLst>
          </p:cNvPr>
          <p:cNvPicPr>
            <a:picLocks noChangeAspect="1"/>
          </p:cNvPicPr>
          <p:nvPr/>
        </p:nvPicPr>
        <p:blipFill rotWithShape="1">
          <a:blip r:embed="rId7">
            <a:extLst>
              <a:ext uri="{28A0092B-C50C-407E-A947-70E740481C1C}">
                <a14:useLocalDpi xmlns:a14="http://schemas.microsoft.com/office/drawing/2010/main" val="0"/>
              </a:ext>
            </a:extLst>
          </a:blip>
          <a:srcRect t="19177" b="12310"/>
          <a:stretch/>
        </p:blipFill>
        <p:spPr>
          <a:xfrm>
            <a:off x="10231678" y="2075562"/>
            <a:ext cx="1840846" cy="2242194"/>
          </a:xfrm>
          <a:prstGeom prst="rect">
            <a:avLst/>
          </a:prstGeom>
        </p:spPr>
      </p:pic>
      <p:sp>
        <p:nvSpPr>
          <p:cNvPr id="20" name="TextBox 19">
            <a:extLst>
              <a:ext uri="{FF2B5EF4-FFF2-40B4-BE49-F238E27FC236}">
                <a16:creationId xmlns:a16="http://schemas.microsoft.com/office/drawing/2014/main" id="{040520AC-29A4-1816-3D95-4B25DE2DA979}"/>
              </a:ext>
            </a:extLst>
          </p:cNvPr>
          <p:cNvSpPr txBox="1"/>
          <p:nvPr/>
        </p:nvSpPr>
        <p:spPr>
          <a:xfrm>
            <a:off x="10753228" y="4418703"/>
            <a:ext cx="851580" cy="646331"/>
          </a:xfrm>
          <a:prstGeom prst="rect">
            <a:avLst/>
          </a:prstGeom>
          <a:noFill/>
        </p:spPr>
        <p:txBody>
          <a:bodyPr wrap="none" rtlCol="0">
            <a:spAutoFit/>
          </a:bodyPr>
          <a:lstStyle/>
          <a:p>
            <a:r>
              <a:rPr lang="en-US" dirty="0"/>
              <a:t>Meera </a:t>
            </a:r>
          </a:p>
          <a:p>
            <a:r>
              <a:rPr lang="en-US" dirty="0" err="1"/>
              <a:t>Bandle</a:t>
            </a:r>
            <a:endParaRPr lang="en-US" dirty="0"/>
          </a:p>
        </p:txBody>
      </p:sp>
    </p:spTree>
    <p:extLst>
      <p:ext uri="{BB962C8B-B14F-4D97-AF65-F5344CB8AC3E}">
        <p14:creationId xmlns:p14="http://schemas.microsoft.com/office/powerpoint/2010/main" val="56518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5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73C97-0C84-4125-9BA2-146AEB646878}"/>
              </a:ext>
            </a:extLst>
          </p:cNvPr>
          <p:cNvSpPr>
            <a:spLocks noGrp="1"/>
          </p:cNvSpPr>
          <p:nvPr>
            <p:ph type="title"/>
          </p:nvPr>
        </p:nvSpPr>
        <p:spPr>
          <a:xfrm>
            <a:off x="803775" y="1106007"/>
            <a:ext cx="10550025" cy="1182927"/>
          </a:xfrm>
        </p:spPr>
        <p:txBody>
          <a:bodyPr anchor="b">
            <a:normAutofit/>
          </a:bodyPr>
          <a:lstStyle/>
          <a:p>
            <a:r>
              <a:rPr lang="en-US" sz="5600" b="1"/>
              <a:t>AGENDA</a:t>
            </a:r>
            <a:endParaRPr lang="en-IN" sz="5600" b="1"/>
          </a:p>
        </p:txBody>
      </p:sp>
      <p:cxnSp>
        <p:nvCxnSpPr>
          <p:cNvPr id="112" name="Straight Connector 54">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F422DE81-6419-13C7-1DC2-87748EDC0C35}"/>
              </a:ext>
            </a:extLst>
          </p:cNvPr>
          <p:cNvSpPr>
            <a:spLocks noGrp="1"/>
          </p:cNvSpPr>
          <p:nvPr>
            <p:ph idx="1"/>
          </p:nvPr>
        </p:nvSpPr>
        <p:spPr>
          <a:xfrm>
            <a:off x="803775" y="2598947"/>
            <a:ext cx="10550025" cy="3677348"/>
          </a:xfrm>
        </p:spPr>
        <p:txBody>
          <a:bodyPr anchor="t">
            <a:normAutofit/>
          </a:bodyPr>
          <a:lstStyle/>
          <a:p>
            <a:r>
              <a:rPr lang="en-US" sz="2000" dirty="0">
                <a:solidFill>
                  <a:schemeClr val="tx1">
                    <a:alpha val="80000"/>
                  </a:schemeClr>
                </a:solidFill>
              </a:rPr>
              <a:t> Product Positioning</a:t>
            </a:r>
          </a:p>
          <a:p>
            <a:r>
              <a:rPr lang="en-US" sz="2000" dirty="0">
                <a:solidFill>
                  <a:schemeClr val="tx1">
                    <a:alpha val="80000"/>
                  </a:schemeClr>
                </a:solidFill>
              </a:rPr>
              <a:t> Early Adopter Segment</a:t>
            </a:r>
            <a:endParaRPr lang="en-US" sz="2000" dirty="0">
              <a:solidFill>
                <a:schemeClr val="tx1">
                  <a:alpha val="80000"/>
                </a:schemeClr>
              </a:solidFill>
              <a:cs typeface="Calibri"/>
            </a:endParaRPr>
          </a:p>
          <a:p>
            <a:r>
              <a:rPr lang="en-US" sz="2000" dirty="0">
                <a:solidFill>
                  <a:schemeClr val="tx1">
                    <a:alpha val="80000"/>
                  </a:schemeClr>
                </a:solidFill>
              </a:rPr>
              <a:t> Branding</a:t>
            </a:r>
            <a:endParaRPr lang="en-US" sz="2000" dirty="0">
              <a:solidFill>
                <a:schemeClr val="tx1">
                  <a:alpha val="80000"/>
                </a:schemeClr>
              </a:solidFill>
              <a:cs typeface="Calibri"/>
            </a:endParaRPr>
          </a:p>
          <a:p>
            <a:r>
              <a:rPr lang="en-US" sz="2000" dirty="0">
                <a:solidFill>
                  <a:schemeClr val="tx1">
                    <a:alpha val="80000"/>
                  </a:schemeClr>
                </a:solidFill>
              </a:rPr>
              <a:t> Channel Strategy</a:t>
            </a:r>
            <a:endParaRPr lang="en-US" sz="2000" dirty="0">
              <a:solidFill>
                <a:schemeClr val="tx1">
                  <a:alpha val="80000"/>
                </a:schemeClr>
              </a:solidFill>
              <a:cs typeface="Calibri"/>
            </a:endParaRPr>
          </a:p>
          <a:p>
            <a:r>
              <a:rPr lang="en-US" sz="2000" dirty="0">
                <a:solidFill>
                  <a:schemeClr val="tx1">
                    <a:alpha val="80000"/>
                  </a:schemeClr>
                </a:solidFill>
              </a:rPr>
              <a:t> Pricing Strategy</a:t>
            </a:r>
            <a:endParaRPr lang="en-US" sz="2000" dirty="0">
              <a:solidFill>
                <a:schemeClr val="tx1">
                  <a:alpha val="80000"/>
                </a:schemeClr>
              </a:solidFill>
              <a:cs typeface="Calibri"/>
            </a:endParaRPr>
          </a:p>
          <a:p>
            <a:r>
              <a:rPr lang="en-US" sz="2000" dirty="0">
                <a:solidFill>
                  <a:schemeClr val="tx1">
                    <a:alpha val="80000"/>
                  </a:schemeClr>
                </a:solidFill>
              </a:rPr>
              <a:t> CAC (Customer Acquisition Cost) and LTV (Lifetime Value)</a:t>
            </a:r>
            <a:endParaRPr lang="en-US" sz="2000" dirty="0">
              <a:solidFill>
                <a:schemeClr val="tx1">
                  <a:alpha val="80000"/>
                </a:schemeClr>
              </a:solidFill>
              <a:cs typeface="Calibri"/>
            </a:endParaRPr>
          </a:p>
        </p:txBody>
      </p:sp>
      <p:grpSp>
        <p:nvGrpSpPr>
          <p:cNvPr id="113" name="Group 56">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375383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3C97-0C84-4125-9BA2-146AEB646878}"/>
              </a:ext>
            </a:extLst>
          </p:cNvPr>
          <p:cNvSpPr>
            <a:spLocks noGrp="1"/>
          </p:cNvSpPr>
          <p:nvPr>
            <p:ph type="title"/>
          </p:nvPr>
        </p:nvSpPr>
        <p:spPr>
          <a:xfrm>
            <a:off x="803775" y="1106007"/>
            <a:ext cx="10550025" cy="1182927"/>
          </a:xfrm>
        </p:spPr>
        <p:txBody>
          <a:bodyPr anchor="b">
            <a:normAutofit/>
          </a:bodyPr>
          <a:lstStyle/>
          <a:p>
            <a:r>
              <a:rPr lang="en-US" sz="5600" b="1" dirty="0"/>
              <a:t>Idea</a:t>
            </a:r>
            <a:endParaRPr lang="en-IN" sz="5600" b="1" dirty="0"/>
          </a:p>
        </p:txBody>
      </p:sp>
      <p:sp>
        <p:nvSpPr>
          <p:cNvPr id="41" name="Content Placeholder 2">
            <a:extLst>
              <a:ext uri="{FF2B5EF4-FFF2-40B4-BE49-F238E27FC236}">
                <a16:creationId xmlns:a16="http://schemas.microsoft.com/office/drawing/2014/main" id="{F422DE81-6419-13C7-1DC2-87748EDC0C35}"/>
              </a:ext>
            </a:extLst>
          </p:cNvPr>
          <p:cNvSpPr>
            <a:spLocks noGrp="1"/>
          </p:cNvSpPr>
          <p:nvPr>
            <p:ph idx="1"/>
          </p:nvPr>
        </p:nvSpPr>
        <p:spPr>
          <a:xfrm>
            <a:off x="803775" y="2598947"/>
            <a:ext cx="10550025" cy="3677348"/>
          </a:xfrm>
        </p:spPr>
        <p:txBody>
          <a:bodyPr anchor="t">
            <a:normAutofit/>
          </a:bodyPr>
          <a:lstStyle/>
          <a:p>
            <a:pPr marL="0" indent="0" algn="ctr">
              <a:buNone/>
            </a:pPr>
            <a:r>
              <a:rPr lang="en-US" sz="2000" b="1" dirty="0"/>
              <a:t>A one-stop solution to finding flats and people to share flat with! ​</a:t>
            </a:r>
          </a:p>
          <a:p>
            <a:pPr marL="0" indent="0">
              <a:buNone/>
            </a:pPr>
            <a:endParaRPr lang="en-US" sz="2000" dirty="0"/>
          </a:p>
          <a:p>
            <a:pPr marL="0" indent="0">
              <a:buNone/>
            </a:pPr>
            <a:r>
              <a:rPr lang="en-US" sz="2000" dirty="0"/>
              <a:t>One of the most important action items for anyone who is moving away from home is to find a place to stay that feels like home, while at the </a:t>
            </a:r>
            <a:r>
              <a:rPr lang="en-US" sz="2000" dirty="0" err="1"/>
              <a:t>sme</a:t>
            </a:r>
            <a:r>
              <a:rPr lang="en-US" sz="2000" dirty="0"/>
              <a:t> time, also looking for other people to share the flat with who are compatible with you and can better gel up with you. This is where our idea comes into the picture!</a:t>
            </a:r>
          </a:p>
        </p:txBody>
      </p:sp>
      <p:cxnSp>
        <p:nvCxnSpPr>
          <p:cNvPr id="5" name="Straight Connector 4">
            <a:extLst>
              <a:ext uri="{FF2B5EF4-FFF2-40B4-BE49-F238E27FC236}">
                <a16:creationId xmlns:a16="http://schemas.microsoft.com/office/drawing/2014/main" id="{234DC3B0-0293-3796-F42D-F44790F8662D}"/>
              </a:ext>
            </a:extLst>
          </p:cNvPr>
          <p:cNvCxnSpPr/>
          <p:nvPr/>
        </p:nvCxnSpPr>
        <p:spPr>
          <a:xfrm>
            <a:off x="0" y="1010093"/>
            <a:ext cx="861364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7947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F25A2E-B0BF-A14A-FD0B-A24A866FF7E4}"/>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A64F39"/>
                </a:solidFill>
              </a:rPr>
              <a:t>FLAT AND FLAT MATES</a:t>
            </a:r>
            <a:endParaRPr lang="en-US">
              <a:solidFill>
                <a:srgbClr val="A64F39"/>
              </a:solidFill>
              <a:cs typeface="Calibri Light"/>
            </a:endParaRPr>
          </a:p>
        </p:txBody>
      </p:sp>
      <p:pic>
        <p:nvPicPr>
          <p:cNvPr id="43" name="Picture 42" descr="Diagram&#10;&#10;Description automatically generated with low confidence">
            <a:extLst>
              <a:ext uri="{FF2B5EF4-FFF2-40B4-BE49-F238E27FC236}">
                <a16:creationId xmlns:a16="http://schemas.microsoft.com/office/drawing/2014/main" id="{0497515A-E307-A3B6-BCF2-4F665792D021}"/>
              </a:ext>
            </a:extLst>
          </p:cNvPr>
          <p:cNvPicPr>
            <a:picLocks noChangeAspect="1"/>
          </p:cNvPicPr>
          <p:nvPr/>
        </p:nvPicPr>
        <p:blipFill rotWithShape="1">
          <a:blip r:embed="rId2"/>
          <a:srcRect l="1190" r="39112"/>
          <a:stretch/>
        </p:blipFill>
        <p:spPr>
          <a:xfrm>
            <a:off x="20" y="-6418"/>
            <a:ext cx="4077443" cy="6864418"/>
          </a:xfrm>
          <a:prstGeom prst="rect">
            <a:avLst/>
          </a:prstGeom>
        </p:spPr>
      </p:pic>
      <p:sp>
        <p:nvSpPr>
          <p:cNvPr id="35" name="Title 1">
            <a:extLst>
              <a:ext uri="{FF2B5EF4-FFF2-40B4-BE49-F238E27FC236}">
                <a16:creationId xmlns:a16="http://schemas.microsoft.com/office/drawing/2014/main" id="{B66C4C4E-6DAA-F783-E941-9125E08E8C23}"/>
              </a:ext>
            </a:extLst>
          </p:cNvPr>
          <p:cNvSpPr txBox="1">
            <a:spLocks/>
          </p:cNvSpPr>
          <p:nvPr/>
        </p:nvSpPr>
        <p:spPr>
          <a:xfrm>
            <a:off x="4702557" y="2011680"/>
            <a:ext cx="6428994" cy="3766185"/>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spcAft>
                <a:spcPts val="600"/>
              </a:spcAft>
            </a:pPr>
            <a:r>
              <a:rPr lang="en-US">
                <a:solidFill>
                  <a:schemeClr val="tx1">
                    <a:lumMod val="85000"/>
                    <a:lumOff val="15000"/>
                  </a:schemeClr>
                </a:solidFill>
                <a:latin typeface="+mn-lt"/>
                <a:ea typeface="+mn-ea"/>
                <a:cs typeface="+mn-cs"/>
              </a:rPr>
              <a:t>Product Positioning</a:t>
            </a:r>
            <a:endParaRPr lang="en-US">
              <a:solidFill>
                <a:schemeClr val="tx1">
                  <a:lumMod val="85000"/>
                  <a:lumOff val="15000"/>
                </a:schemeClr>
              </a:solidFill>
              <a:ea typeface="+mn-ea"/>
              <a:cs typeface="+mn-cs"/>
            </a:endParaRPr>
          </a:p>
        </p:txBody>
      </p:sp>
      <p:sp>
        <p:nvSpPr>
          <p:cNvPr id="15" name="Rectangle 14">
            <a:extLst>
              <a:ext uri="{FF2B5EF4-FFF2-40B4-BE49-F238E27FC236}">
                <a16:creationId xmlns:a16="http://schemas.microsoft.com/office/drawing/2014/main" id="{5CC423B7-35E4-65A8-CDB7-DE6A896A15D1}"/>
              </a:ext>
            </a:extLst>
          </p:cNvPr>
          <p:cNvSpPr/>
          <p:nvPr/>
        </p:nvSpPr>
        <p:spPr>
          <a:xfrm>
            <a:off x="4566261" y="1067403"/>
            <a:ext cx="5830468" cy="4723194"/>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endParaRPr lang="en-US" sz="7200" b="0" cap="none" spc="-120">
              <a:ln w="0"/>
              <a:solidFill>
                <a:srgbClr val="FFFFFF"/>
              </a:solidFill>
              <a:effectLst>
                <a:reflection blurRad="6350" stA="53000" endA="300" endPos="35500" dir="5400000" sy="-90000" algn="bl" rotWithShape="0"/>
              </a:effectLst>
              <a:latin typeface="+mj-lt"/>
              <a:ea typeface="+mj-ea"/>
              <a:cs typeface="+mj-cs"/>
            </a:endParaRPr>
          </a:p>
        </p:txBody>
      </p:sp>
    </p:spTree>
    <p:extLst>
      <p:ext uri="{BB962C8B-B14F-4D97-AF65-F5344CB8AC3E}">
        <p14:creationId xmlns:p14="http://schemas.microsoft.com/office/powerpoint/2010/main" val="407408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CECD-B3D9-BD7A-2583-1002B000C2D1}"/>
              </a:ext>
            </a:extLst>
          </p:cNvPr>
          <p:cNvSpPr>
            <a:spLocks noGrp="1"/>
          </p:cNvSpPr>
          <p:nvPr>
            <p:ph type="title"/>
          </p:nvPr>
        </p:nvSpPr>
        <p:spPr/>
        <p:txBody>
          <a:bodyPr/>
          <a:lstStyle/>
          <a:p>
            <a:r>
              <a:rPr lang="en-GB">
                <a:cs typeface="Calibri Light"/>
              </a:rPr>
              <a:t>Value Proposition</a:t>
            </a:r>
            <a:endParaRPr lang="en-GB"/>
          </a:p>
        </p:txBody>
      </p:sp>
      <p:sp>
        <p:nvSpPr>
          <p:cNvPr id="3" name="Content Placeholder 2">
            <a:extLst>
              <a:ext uri="{FF2B5EF4-FFF2-40B4-BE49-F238E27FC236}">
                <a16:creationId xmlns:a16="http://schemas.microsoft.com/office/drawing/2014/main" id="{9A56C291-ADCE-BAB2-19B5-89A286A89033}"/>
              </a:ext>
            </a:extLst>
          </p:cNvPr>
          <p:cNvSpPr>
            <a:spLocks noGrp="1"/>
          </p:cNvSpPr>
          <p:nvPr>
            <p:ph idx="1"/>
          </p:nvPr>
        </p:nvSpPr>
        <p:spPr/>
        <p:txBody>
          <a:bodyPr vert="horz" lIns="91440" tIns="45720" rIns="91440" bIns="45720" rtlCol="0" anchor="t">
            <a:normAutofit/>
          </a:bodyPr>
          <a:lstStyle/>
          <a:p>
            <a:pPr marL="0" indent="0">
              <a:buNone/>
            </a:pPr>
            <a:r>
              <a:rPr lang="en-GB">
                <a:ea typeface="+mn-lt"/>
                <a:cs typeface="+mn-lt"/>
              </a:rPr>
              <a:t>Creating an easy-to-use experience for new and international students, including but not limited to features such as searching for Roommates and Flat mates, a user rating-base system, furthermore services for new customers, such as lease agreements, rent discounts for premium users, relocation services, and last but not least, earn free travel by accumulating points.</a:t>
            </a:r>
            <a:endParaRPr lang="en-US">
              <a:cs typeface="Calibri" panose="020F0502020204030204"/>
            </a:endParaRPr>
          </a:p>
        </p:txBody>
      </p:sp>
    </p:spTree>
    <p:extLst>
      <p:ext uri="{BB962C8B-B14F-4D97-AF65-F5344CB8AC3E}">
        <p14:creationId xmlns:p14="http://schemas.microsoft.com/office/powerpoint/2010/main" val="3172079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09B76-38E5-13E8-009C-BBABA36E6B07}"/>
              </a:ext>
            </a:extLst>
          </p:cNvPr>
          <p:cNvSpPr>
            <a:spLocks noGrp="1"/>
          </p:cNvSpPr>
          <p:nvPr>
            <p:ph type="title"/>
          </p:nvPr>
        </p:nvSpPr>
        <p:spPr>
          <a:xfrm>
            <a:off x="589560" y="856180"/>
            <a:ext cx="4560584" cy="1128068"/>
          </a:xfrm>
        </p:spPr>
        <p:txBody>
          <a:bodyPr anchor="ctr">
            <a:normAutofit/>
          </a:bodyPr>
          <a:lstStyle/>
          <a:p>
            <a:r>
              <a:rPr lang="en-GB" sz="4000">
                <a:cs typeface="Calibri Light"/>
              </a:rPr>
              <a:t>Roadmap</a:t>
            </a:r>
            <a:endParaRPr lang="en-GB" sz="4000"/>
          </a:p>
        </p:txBody>
      </p:sp>
      <p:grpSp>
        <p:nvGrpSpPr>
          <p:cNvPr id="18"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waterfall chart&#10;&#10;Description automatically generated">
            <a:extLst>
              <a:ext uri="{FF2B5EF4-FFF2-40B4-BE49-F238E27FC236}">
                <a16:creationId xmlns:a16="http://schemas.microsoft.com/office/drawing/2014/main" id="{7664D59C-9429-C42B-5C54-1C044252CAE5}"/>
              </a:ext>
            </a:extLst>
          </p:cNvPr>
          <p:cNvPicPr>
            <a:picLocks noChangeAspect="1"/>
          </p:cNvPicPr>
          <p:nvPr/>
        </p:nvPicPr>
        <p:blipFill rotWithShape="1">
          <a:blip r:embed="rId2"/>
          <a:srcRect b="8394"/>
          <a:stretch/>
        </p:blipFill>
        <p:spPr>
          <a:xfrm>
            <a:off x="5031062" y="285581"/>
            <a:ext cx="6372136" cy="6177157"/>
          </a:xfrm>
          <a:prstGeom prst="rect">
            <a:avLst/>
          </a:prstGeom>
        </p:spPr>
      </p:pic>
      <p:sp>
        <p:nvSpPr>
          <p:cNvPr id="3" name="TextBox 2">
            <a:extLst>
              <a:ext uri="{FF2B5EF4-FFF2-40B4-BE49-F238E27FC236}">
                <a16:creationId xmlns:a16="http://schemas.microsoft.com/office/drawing/2014/main" id="{E3002DAD-18CA-891A-A315-49AE18F2332D}"/>
              </a:ext>
            </a:extLst>
          </p:cNvPr>
          <p:cNvSpPr txBox="1"/>
          <p:nvPr/>
        </p:nvSpPr>
        <p:spPr>
          <a:xfrm>
            <a:off x="470647" y="2571750"/>
            <a:ext cx="4549587"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cs typeface="Calibri" panose="020F0502020204030204"/>
              </a:rPr>
              <a:t>Swimlane View Roadmap</a:t>
            </a:r>
            <a:r>
              <a:rPr lang="en-GB" sz="2800">
                <a:cs typeface="Calibri" panose="020F0502020204030204"/>
              </a:rPr>
              <a:t>: A</a:t>
            </a:r>
            <a:r>
              <a:rPr lang="en-GB" sz="2800">
                <a:ea typeface="+mn-lt"/>
                <a:cs typeface="+mn-lt"/>
              </a:rPr>
              <a:t> theme-oriented visualization of roadmap items that works best for "no dates" roadmaps or more agile roadmaps that can be pivoted on themes, sprints, or epics.</a:t>
            </a:r>
          </a:p>
          <a:p>
            <a:endParaRPr lang="en-GB" b="1">
              <a:cs typeface="Calibri" panose="020F0502020204030204"/>
            </a:endParaRPr>
          </a:p>
        </p:txBody>
      </p:sp>
    </p:spTree>
    <p:extLst>
      <p:ext uri="{BB962C8B-B14F-4D97-AF65-F5344CB8AC3E}">
        <p14:creationId xmlns:p14="http://schemas.microsoft.com/office/powerpoint/2010/main" val="235929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F25A2E-B0BF-A14A-FD0B-A24A866FF7E4}"/>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A64F39"/>
                </a:solidFill>
              </a:rPr>
              <a:t>FLAT AND FLAT MATES</a:t>
            </a:r>
            <a:endParaRPr lang="en-US">
              <a:solidFill>
                <a:srgbClr val="A64F39"/>
              </a:solidFill>
              <a:cs typeface="Calibri Light"/>
            </a:endParaRPr>
          </a:p>
        </p:txBody>
      </p:sp>
      <p:pic>
        <p:nvPicPr>
          <p:cNvPr id="43" name="Picture 42" descr="Diagram&#10;&#10;Description automatically generated with low confidence">
            <a:extLst>
              <a:ext uri="{FF2B5EF4-FFF2-40B4-BE49-F238E27FC236}">
                <a16:creationId xmlns:a16="http://schemas.microsoft.com/office/drawing/2014/main" id="{0497515A-E307-A3B6-BCF2-4F665792D021}"/>
              </a:ext>
            </a:extLst>
          </p:cNvPr>
          <p:cNvPicPr>
            <a:picLocks noChangeAspect="1"/>
          </p:cNvPicPr>
          <p:nvPr/>
        </p:nvPicPr>
        <p:blipFill rotWithShape="1">
          <a:blip r:embed="rId2"/>
          <a:srcRect l="1190" r="39112"/>
          <a:stretch/>
        </p:blipFill>
        <p:spPr>
          <a:xfrm>
            <a:off x="20" y="-6418"/>
            <a:ext cx="4077443" cy="6864418"/>
          </a:xfrm>
          <a:prstGeom prst="rect">
            <a:avLst/>
          </a:prstGeom>
        </p:spPr>
      </p:pic>
      <p:sp>
        <p:nvSpPr>
          <p:cNvPr id="35" name="Title 1">
            <a:extLst>
              <a:ext uri="{FF2B5EF4-FFF2-40B4-BE49-F238E27FC236}">
                <a16:creationId xmlns:a16="http://schemas.microsoft.com/office/drawing/2014/main" id="{B66C4C4E-6DAA-F783-E941-9125E08E8C23}"/>
              </a:ext>
            </a:extLst>
          </p:cNvPr>
          <p:cNvSpPr txBox="1">
            <a:spLocks/>
          </p:cNvSpPr>
          <p:nvPr/>
        </p:nvSpPr>
        <p:spPr>
          <a:xfrm>
            <a:off x="4702557" y="2011680"/>
            <a:ext cx="6428994" cy="3766185"/>
          </a:xfrm>
          <a:prstGeom prst="rect">
            <a:avLst/>
          </a:prstGeom>
        </p:spPr>
        <p:txBody>
          <a:bodyPr vert="horz" lIns="91440" tIns="45720" rIns="91440" bIns="45720" rtlCol="0">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spcAft>
                <a:spcPts val="600"/>
              </a:spcAft>
              <a:buFont typeface="Arial" pitchFamily="34" charset="0"/>
              <a:buChar char=" "/>
            </a:pPr>
            <a:r>
              <a:rPr lang="en-US">
                <a:solidFill>
                  <a:schemeClr val="tx1">
                    <a:lumMod val="85000"/>
                    <a:lumOff val="15000"/>
                  </a:schemeClr>
                </a:solidFill>
                <a:latin typeface="+mn-lt"/>
                <a:ea typeface="+mn-ea"/>
                <a:cs typeface="+mn-cs"/>
              </a:rPr>
              <a:t>GO-TO MARKET PLAN</a:t>
            </a:r>
          </a:p>
        </p:txBody>
      </p:sp>
      <p:sp>
        <p:nvSpPr>
          <p:cNvPr id="15" name="Rectangle 14">
            <a:extLst>
              <a:ext uri="{FF2B5EF4-FFF2-40B4-BE49-F238E27FC236}">
                <a16:creationId xmlns:a16="http://schemas.microsoft.com/office/drawing/2014/main" id="{5CC423B7-35E4-65A8-CDB7-DE6A896A15D1}"/>
              </a:ext>
            </a:extLst>
          </p:cNvPr>
          <p:cNvSpPr/>
          <p:nvPr/>
        </p:nvSpPr>
        <p:spPr>
          <a:xfrm>
            <a:off x="4566261" y="1067403"/>
            <a:ext cx="5830468" cy="4723194"/>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endParaRPr lang="en-US" sz="7200" b="0" cap="none" spc="-120">
              <a:ln w="0"/>
              <a:solidFill>
                <a:srgbClr val="FFFFFF"/>
              </a:solidFill>
              <a:effectLst>
                <a:reflection blurRad="6350" stA="53000" endA="300" endPos="35500" dir="5400000" sy="-90000" algn="bl" rotWithShape="0"/>
              </a:effectLst>
              <a:latin typeface="+mj-lt"/>
              <a:ea typeface="+mj-ea"/>
              <a:cs typeface="+mj-cs"/>
            </a:endParaRPr>
          </a:p>
        </p:txBody>
      </p:sp>
    </p:spTree>
    <p:extLst>
      <p:ext uri="{BB962C8B-B14F-4D97-AF65-F5344CB8AC3E}">
        <p14:creationId xmlns:p14="http://schemas.microsoft.com/office/powerpoint/2010/main" val="211305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37">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67EF7-67C5-F585-9E12-BBAFF02E5F66}"/>
              </a:ext>
            </a:extLst>
          </p:cNvPr>
          <p:cNvSpPr>
            <a:spLocks noGrp="1"/>
          </p:cNvSpPr>
          <p:nvPr>
            <p:ph type="title"/>
          </p:nvPr>
        </p:nvSpPr>
        <p:spPr>
          <a:xfrm>
            <a:off x="554893" y="119403"/>
            <a:ext cx="4802249" cy="1671570"/>
          </a:xfrm>
        </p:spPr>
        <p:txBody>
          <a:bodyPr vert="horz" lIns="91440" tIns="45720" rIns="91440" bIns="45720" rtlCol="0" anchor="ctr">
            <a:normAutofit/>
          </a:bodyPr>
          <a:lstStyle/>
          <a:p>
            <a:r>
              <a:rPr lang="en-US" sz="4000" kern="1200">
                <a:solidFill>
                  <a:schemeClr val="tx1"/>
                </a:solidFill>
                <a:latin typeface="+mj-lt"/>
                <a:ea typeface="+mj-ea"/>
                <a:cs typeface="+mj-cs"/>
              </a:rPr>
              <a:t>Branding</a:t>
            </a:r>
          </a:p>
        </p:txBody>
      </p:sp>
      <p:pic>
        <p:nvPicPr>
          <p:cNvPr id="119" name="Picture 119" descr="Diagram&#10;&#10;Description automatically generated">
            <a:extLst>
              <a:ext uri="{FF2B5EF4-FFF2-40B4-BE49-F238E27FC236}">
                <a16:creationId xmlns:a16="http://schemas.microsoft.com/office/drawing/2014/main" id="{D62B73BE-4172-A11B-E0E7-7AA8DC6DC9CB}"/>
              </a:ext>
            </a:extLst>
          </p:cNvPr>
          <p:cNvPicPr>
            <a:picLocks noChangeAspect="1"/>
          </p:cNvPicPr>
          <p:nvPr/>
        </p:nvPicPr>
        <p:blipFill rotWithShape="1">
          <a:blip r:embed="rId2"/>
          <a:srcRect t="13571" b="17509"/>
          <a:stretch/>
        </p:blipFill>
        <p:spPr>
          <a:xfrm>
            <a:off x="5995436" y="1"/>
            <a:ext cx="3016307" cy="2223338"/>
          </a:xfrm>
          <a:prstGeom prst="rect">
            <a:avLst/>
          </a:prstGeom>
        </p:spPr>
      </p:pic>
      <p:pic>
        <p:nvPicPr>
          <p:cNvPr id="117" name="Picture 117" descr="A picture containing clipart&#10;&#10;Description automatically generated">
            <a:extLst>
              <a:ext uri="{FF2B5EF4-FFF2-40B4-BE49-F238E27FC236}">
                <a16:creationId xmlns:a16="http://schemas.microsoft.com/office/drawing/2014/main" id="{A3005DE3-BE4A-DDE4-F720-DE7FFC7441D2}"/>
              </a:ext>
            </a:extLst>
          </p:cNvPr>
          <p:cNvPicPr>
            <a:picLocks noChangeAspect="1"/>
          </p:cNvPicPr>
          <p:nvPr/>
        </p:nvPicPr>
        <p:blipFill rotWithShape="1">
          <a:blip r:embed="rId3"/>
          <a:srcRect t="11879" r="2" b="11632"/>
          <a:stretch/>
        </p:blipFill>
        <p:spPr>
          <a:xfrm>
            <a:off x="6737899" y="2520985"/>
            <a:ext cx="1931923" cy="1423334"/>
          </a:xfrm>
          <a:prstGeom prst="rect">
            <a:avLst/>
          </a:prstGeom>
        </p:spPr>
      </p:pic>
      <p:pic>
        <p:nvPicPr>
          <p:cNvPr id="122" name="Picture 122" descr="Diagram&#10;&#10;Description automatically generated">
            <a:extLst>
              <a:ext uri="{FF2B5EF4-FFF2-40B4-BE49-F238E27FC236}">
                <a16:creationId xmlns:a16="http://schemas.microsoft.com/office/drawing/2014/main" id="{C9B2A2E0-AAC0-D1EA-177F-A2FF720B3336}"/>
              </a:ext>
            </a:extLst>
          </p:cNvPr>
          <p:cNvPicPr>
            <a:picLocks noChangeAspect="1"/>
          </p:cNvPicPr>
          <p:nvPr/>
        </p:nvPicPr>
        <p:blipFill rotWithShape="1">
          <a:blip r:embed="rId4"/>
          <a:srcRect t="1852" r="219" b="7870"/>
          <a:stretch/>
        </p:blipFill>
        <p:spPr>
          <a:xfrm>
            <a:off x="9188877" y="1843285"/>
            <a:ext cx="2996633" cy="1897876"/>
          </a:xfrm>
          <a:prstGeom prst="rect">
            <a:avLst/>
          </a:prstGeom>
        </p:spPr>
      </p:pic>
      <p:pic>
        <p:nvPicPr>
          <p:cNvPr id="121" name="Picture 121">
            <a:extLst>
              <a:ext uri="{FF2B5EF4-FFF2-40B4-BE49-F238E27FC236}">
                <a16:creationId xmlns:a16="http://schemas.microsoft.com/office/drawing/2014/main" id="{242DB722-6250-7774-46CA-164D6B2F9C32}"/>
              </a:ext>
            </a:extLst>
          </p:cNvPr>
          <p:cNvPicPr>
            <a:picLocks noChangeAspect="1"/>
          </p:cNvPicPr>
          <p:nvPr/>
        </p:nvPicPr>
        <p:blipFill rotWithShape="1">
          <a:blip r:embed="rId5"/>
          <a:srcRect t="3663" r="324" b="7762"/>
          <a:stretch/>
        </p:blipFill>
        <p:spPr>
          <a:xfrm>
            <a:off x="6298282" y="4360492"/>
            <a:ext cx="3006637" cy="1890268"/>
          </a:xfrm>
          <a:prstGeom prst="rect">
            <a:avLst/>
          </a:prstGeom>
        </p:spPr>
      </p:pic>
      <p:pic>
        <p:nvPicPr>
          <p:cNvPr id="123" name="Picture 123">
            <a:extLst>
              <a:ext uri="{FF2B5EF4-FFF2-40B4-BE49-F238E27FC236}">
                <a16:creationId xmlns:a16="http://schemas.microsoft.com/office/drawing/2014/main" id="{AA9E2106-7D21-843D-BEB3-A1E235485BFA}"/>
              </a:ext>
            </a:extLst>
          </p:cNvPr>
          <p:cNvPicPr>
            <a:picLocks noChangeAspect="1"/>
          </p:cNvPicPr>
          <p:nvPr/>
        </p:nvPicPr>
        <p:blipFill rotWithShape="1">
          <a:blip r:embed="rId6"/>
          <a:srcRect l="51365" t="18246" r="4095" b="2456"/>
          <a:stretch/>
        </p:blipFill>
        <p:spPr>
          <a:xfrm>
            <a:off x="3923262" y="2018680"/>
            <a:ext cx="2551208" cy="2202962"/>
          </a:xfrm>
          <a:prstGeom prst="rect">
            <a:avLst/>
          </a:prstGeom>
        </p:spPr>
      </p:pic>
      <p:graphicFrame>
        <p:nvGraphicFramePr>
          <p:cNvPr id="150" name="TextBox 1">
            <a:extLst>
              <a:ext uri="{FF2B5EF4-FFF2-40B4-BE49-F238E27FC236}">
                <a16:creationId xmlns:a16="http://schemas.microsoft.com/office/drawing/2014/main" id="{DA0E02A6-3843-13FF-3558-FE0ECA469087}"/>
              </a:ext>
            </a:extLst>
          </p:cNvPr>
          <p:cNvGraphicFramePr/>
          <p:nvPr>
            <p:extLst>
              <p:ext uri="{D42A27DB-BD31-4B8C-83A1-F6EECF244321}">
                <p14:modId xmlns:p14="http://schemas.microsoft.com/office/powerpoint/2010/main" val="770864012"/>
              </p:ext>
            </p:extLst>
          </p:nvPr>
        </p:nvGraphicFramePr>
        <p:xfrm>
          <a:off x="324475" y="1910913"/>
          <a:ext cx="3649480" cy="2455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2" name="TextBox 101">
            <a:extLst>
              <a:ext uri="{FF2B5EF4-FFF2-40B4-BE49-F238E27FC236}">
                <a16:creationId xmlns:a16="http://schemas.microsoft.com/office/drawing/2014/main" id="{23FB06D1-72E6-9174-2132-39FE61C8CC96}"/>
              </a:ext>
            </a:extLst>
          </p:cNvPr>
          <p:cNvSpPr txBox="1"/>
          <p:nvPr/>
        </p:nvSpPr>
        <p:spPr>
          <a:xfrm>
            <a:off x="162170" y="6561015"/>
            <a:ext cx="59865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62626"/>
                </a:solidFill>
                <a:cs typeface="Arial"/>
              </a:rPr>
              <a:t>Roomies, Homely, Nest, Home Away, </a:t>
            </a:r>
            <a:r>
              <a:rPr lang="en-US" sz="1200" i="1">
                <a:solidFill>
                  <a:srgbClr val="262626"/>
                </a:solidFill>
                <a:cs typeface="Arial"/>
              </a:rPr>
              <a:t>Flat and Flat-mates</a:t>
            </a:r>
            <a:r>
              <a:rPr lang="en-US" sz="1200">
                <a:solidFill>
                  <a:srgbClr val="262626"/>
                </a:solidFill>
                <a:cs typeface="Arial"/>
              </a:rPr>
              <a:t>, Dwelling, </a:t>
            </a:r>
            <a:r>
              <a:rPr lang="en-US" sz="1200" err="1">
                <a:solidFill>
                  <a:srgbClr val="262626"/>
                </a:solidFill>
                <a:cs typeface="Arial"/>
              </a:rPr>
              <a:t>Accomme</a:t>
            </a:r>
            <a:r>
              <a:rPr lang="en-US" sz="1200">
                <a:solidFill>
                  <a:srgbClr val="262626"/>
                </a:solidFill>
                <a:cs typeface="Arial"/>
              </a:rPr>
              <a:t>, Homestead</a:t>
            </a:r>
            <a:r>
              <a:rPr lang="en-US" sz="1200">
                <a:cs typeface="Arial"/>
              </a:rPr>
              <a:t>​</a:t>
            </a:r>
            <a:endParaRPr lang="en-US" sz="1200">
              <a:cs typeface="Calibri"/>
            </a:endParaRPr>
          </a:p>
        </p:txBody>
      </p:sp>
      <p:sp>
        <p:nvSpPr>
          <p:cNvPr id="120" name="TextBox 119">
            <a:extLst>
              <a:ext uri="{FF2B5EF4-FFF2-40B4-BE49-F238E27FC236}">
                <a16:creationId xmlns:a16="http://schemas.microsoft.com/office/drawing/2014/main" id="{39A6A9DC-2D67-22DF-D798-6AEA3E4644AC}"/>
              </a:ext>
            </a:extLst>
          </p:cNvPr>
          <p:cNvSpPr txBox="1"/>
          <p:nvPr/>
        </p:nvSpPr>
        <p:spPr>
          <a:xfrm>
            <a:off x="10257692" y="3700097"/>
            <a:ext cx="803518" cy="30777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Sincere!</a:t>
            </a:r>
          </a:p>
        </p:txBody>
      </p:sp>
      <p:sp>
        <p:nvSpPr>
          <p:cNvPr id="124" name="TextBox 123">
            <a:extLst>
              <a:ext uri="{FF2B5EF4-FFF2-40B4-BE49-F238E27FC236}">
                <a16:creationId xmlns:a16="http://schemas.microsoft.com/office/drawing/2014/main" id="{FCFAEE0C-4271-0EC9-7406-DDA914364C77}"/>
              </a:ext>
            </a:extLst>
          </p:cNvPr>
          <p:cNvSpPr txBox="1"/>
          <p:nvPr/>
        </p:nvSpPr>
        <p:spPr>
          <a:xfrm>
            <a:off x="7180384" y="1883020"/>
            <a:ext cx="803518" cy="30777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Helpful!</a:t>
            </a:r>
          </a:p>
        </p:txBody>
      </p:sp>
      <p:sp>
        <p:nvSpPr>
          <p:cNvPr id="125" name="TextBox 124">
            <a:extLst>
              <a:ext uri="{FF2B5EF4-FFF2-40B4-BE49-F238E27FC236}">
                <a16:creationId xmlns:a16="http://schemas.microsoft.com/office/drawing/2014/main" id="{7DCEFCC0-BDAA-980F-0963-F793548F48EE}"/>
              </a:ext>
            </a:extLst>
          </p:cNvPr>
          <p:cNvSpPr txBox="1"/>
          <p:nvPr/>
        </p:nvSpPr>
        <p:spPr>
          <a:xfrm>
            <a:off x="4757615" y="4217866"/>
            <a:ext cx="510442" cy="317546"/>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Fun!</a:t>
            </a:r>
          </a:p>
        </p:txBody>
      </p:sp>
      <p:sp>
        <p:nvSpPr>
          <p:cNvPr id="126" name="TextBox 125">
            <a:extLst>
              <a:ext uri="{FF2B5EF4-FFF2-40B4-BE49-F238E27FC236}">
                <a16:creationId xmlns:a16="http://schemas.microsoft.com/office/drawing/2014/main" id="{170B5322-F74A-9B20-7C52-313CBC12EA6A}"/>
              </a:ext>
            </a:extLst>
          </p:cNvPr>
          <p:cNvSpPr txBox="1"/>
          <p:nvPr/>
        </p:nvSpPr>
        <p:spPr>
          <a:xfrm>
            <a:off x="7278076" y="6240097"/>
            <a:ext cx="1213825" cy="30777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Trustworthy!</a:t>
            </a:r>
          </a:p>
        </p:txBody>
      </p:sp>
    </p:spTree>
    <p:extLst>
      <p:ext uri="{BB962C8B-B14F-4D97-AF65-F5344CB8AC3E}">
        <p14:creationId xmlns:p14="http://schemas.microsoft.com/office/powerpoint/2010/main" val="6978079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5</TotalTime>
  <Words>521</Words>
  <Application>Microsoft Macintosh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Office Theme</vt:lpstr>
      <vt:lpstr>Presented by: Tech Pirates</vt:lpstr>
      <vt:lpstr>Team Members – </vt:lpstr>
      <vt:lpstr>AGENDA</vt:lpstr>
      <vt:lpstr>Idea</vt:lpstr>
      <vt:lpstr>FLAT AND FLAT MATES</vt:lpstr>
      <vt:lpstr>Value Proposition</vt:lpstr>
      <vt:lpstr>Roadmap</vt:lpstr>
      <vt:lpstr>FLAT AND FLAT MATES</vt:lpstr>
      <vt:lpstr>Branding</vt:lpstr>
      <vt:lpstr>Marketing</vt:lpstr>
      <vt:lpstr>Pricing Strategy</vt:lpstr>
      <vt:lpstr>PowerPoint Presentation</vt:lpstr>
      <vt:lpstr>LTV and CAC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Mani</dc:creator>
  <cp:lastModifiedBy>Priya Sanjayrao Kadam</cp:lastModifiedBy>
  <cp:revision>6</cp:revision>
  <dcterms:created xsi:type="dcterms:W3CDTF">2022-12-03T18:16:40Z</dcterms:created>
  <dcterms:modified xsi:type="dcterms:W3CDTF">2022-12-06T00:26:04Z</dcterms:modified>
</cp:coreProperties>
</file>